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49"/>
  </p:notesMasterIdLst>
  <p:sldIdLst>
    <p:sldId id="256" r:id="rId2"/>
    <p:sldId id="298" r:id="rId3"/>
    <p:sldId id="257" r:id="rId4"/>
    <p:sldId id="261" r:id="rId5"/>
    <p:sldId id="269" r:id="rId6"/>
    <p:sldId id="262" r:id="rId7"/>
    <p:sldId id="263" r:id="rId8"/>
    <p:sldId id="266" r:id="rId9"/>
    <p:sldId id="265" r:id="rId10"/>
    <p:sldId id="264" r:id="rId11"/>
    <p:sldId id="267" r:id="rId12"/>
    <p:sldId id="268" r:id="rId13"/>
    <p:sldId id="258" r:id="rId14"/>
    <p:sldId id="259" r:id="rId15"/>
    <p:sldId id="305" r:id="rId16"/>
    <p:sldId id="270" r:id="rId17"/>
    <p:sldId id="296" r:id="rId18"/>
    <p:sldId id="297" r:id="rId19"/>
    <p:sldId id="301" r:id="rId20"/>
    <p:sldId id="282" r:id="rId21"/>
    <p:sldId id="276" r:id="rId22"/>
    <p:sldId id="274" r:id="rId23"/>
    <p:sldId id="277" r:id="rId24"/>
    <p:sldId id="299" r:id="rId25"/>
    <p:sldId id="275" r:id="rId26"/>
    <p:sldId id="278" r:id="rId27"/>
    <p:sldId id="279" r:id="rId28"/>
    <p:sldId id="281" r:id="rId29"/>
    <p:sldId id="273" r:id="rId30"/>
    <p:sldId id="295" r:id="rId31"/>
    <p:sldId id="280" r:id="rId32"/>
    <p:sldId id="271" r:id="rId33"/>
    <p:sldId id="272" r:id="rId34"/>
    <p:sldId id="284" r:id="rId35"/>
    <p:sldId id="285" r:id="rId36"/>
    <p:sldId id="287" r:id="rId37"/>
    <p:sldId id="303" r:id="rId38"/>
    <p:sldId id="304" r:id="rId39"/>
    <p:sldId id="288" r:id="rId40"/>
    <p:sldId id="302" r:id="rId41"/>
    <p:sldId id="286" r:id="rId42"/>
    <p:sldId id="290" r:id="rId43"/>
    <p:sldId id="289" r:id="rId44"/>
    <p:sldId id="291" r:id="rId45"/>
    <p:sldId id="292" r:id="rId46"/>
    <p:sldId id="293" r:id="rId47"/>
    <p:sldId id="294"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49" autoAdjust="0"/>
    <p:restoredTop sz="93875" autoAdjust="0"/>
  </p:normalViewPr>
  <p:slideViewPr>
    <p:cSldViewPr snapToGrid="0">
      <p:cViewPr varScale="1">
        <p:scale>
          <a:sx n="68" d="100"/>
          <a:sy n="68" d="100"/>
        </p:scale>
        <p:origin x="10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813590-ED14-429A-B911-15306AE9A8A3}" type="datetimeFigureOut">
              <a:rPr lang="es-ES" smtClean="0"/>
              <a:t>11/02/2016</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40B89A-BFCF-4B1B-94EA-9BC65E5FCF75}" type="slidenum">
              <a:rPr lang="es-ES" smtClean="0"/>
              <a:t>‹Nº›</a:t>
            </a:fld>
            <a:endParaRPr lang="es-ES"/>
          </a:p>
        </p:txBody>
      </p:sp>
    </p:spTree>
    <p:extLst>
      <p:ext uri="{BB962C8B-B14F-4D97-AF65-F5344CB8AC3E}">
        <p14:creationId xmlns:p14="http://schemas.microsoft.com/office/powerpoint/2010/main" val="496947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F40B89A-BFCF-4B1B-94EA-9BC65E5FCF75}" type="slidenum">
              <a:rPr lang="es-ES" smtClean="0"/>
              <a:t>9</a:t>
            </a:fld>
            <a:endParaRPr lang="es-ES"/>
          </a:p>
        </p:txBody>
      </p:sp>
    </p:spTree>
    <p:extLst>
      <p:ext uri="{BB962C8B-B14F-4D97-AF65-F5344CB8AC3E}">
        <p14:creationId xmlns:p14="http://schemas.microsoft.com/office/powerpoint/2010/main" val="1093634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2/11/2016</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4303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76469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B61BEF0D-F0BB-DE4B-95CE-6DB70DBA9567}" type="datetimeFigureOut">
              <a:rPr lang="en-US" smtClean="0"/>
              <a:pPr/>
              <a:t>2/11/2016</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49996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70681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2/11/2016</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650289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17738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18716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28669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33947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2/11/2016</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9966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2/11/2016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30821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2/11/2016</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‹Nº›</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36003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es.wikipedia.org/wiki/Leyes_de_Kirchhof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web.media.mit.edu/~leah/grad_work/projects/e-textile_kit/e-textile_kit2.html" TargetMode="External"/><Relationship Id="rId3" Type="http://schemas.openxmlformats.org/officeDocument/2006/relationships/hyperlink" Target="http://proyectos-arduino-geometriaemocional.blogspot.com.es/2012_02_01_archive.html" TargetMode="External"/><Relationship Id="rId7" Type="http://schemas.openxmlformats.org/officeDocument/2006/relationships/hyperlink" Target="http://highlowtech.org/" TargetMode="External"/><Relationship Id="rId2" Type="http://schemas.openxmlformats.org/officeDocument/2006/relationships/hyperlink" Target="http://arduino.cc/en/pmwiki.php?n=Guide/Windows#toc2" TargetMode="External"/><Relationship Id="rId1" Type="http://schemas.openxmlformats.org/officeDocument/2006/relationships/slideLayout" Target="../slideLayouts/slideLayout2.xml"/><Relationship Id="rId6" Type="http://schemas.openxmlformats.org/officeDocument/2006/relationships/hyperlink" Target="http://www.instructables.com/tag/type-id/category-technology/channel-arduino/" TargetMode="External"/><Relationship Id="rId11" Type="http://schemas.openxmlformats.org/officeDocument/2006/relationships/hyperlink" Target="http://fritzing.org/home/" TargetMode="External"/><Relationship Id="rId5" Type="http://schemas.openxmlformats.org/officeDocument/2006/relationships/hyperlink" Target="http://www.ardumania.es/aprende/" TargetMode="External"/><Relationship Id="rId10" Type="http://schemas.openxmlformats.org/officeDocument/2006/relationships/hyperlink" Target="http://electrodroid.it/" TargetMode="External"/><Relationship Id="rId4" Type="http://schemas.openxmlformats.org/officeDocument/2006/relationships/hyperlink" Target="http://newmediaartist.org/" TargetMode="External"/><Relationship Id="rId9" Type="http://schemas.openxmlformats.org/officeDocument/2006/relationships/hyperlink" Target="http://wiring.org.co/"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www.meetup.com/Arduino-Madrid/" TargetMode="External"/><Relationship Id="rId3" Type="http://schemas.openxmlformats.org/officeDocument/2006/relationships/hyperlink" Target="https://www.sparkfun.com/" TargetMode="External"/><Relationship Id="rId7" Type="http://schemas.openxmlformats.org/officeDocument/2006/relationships/hyperlink" Target="http://www.ardumania.es/ardutienda/es/" TargetMode="External"/><Relationship Id="rId2" Type="http://schemas.openxmlformats.org/officeDocument/2006/relationships/hyperlink" Target="http://www.electronicaembajadores.com/" TargetMode="External"/><Relationship Id="rId1" Type="http://schemas.openxmlformats.org/officeDocument/2006/relationships/slideLayout" Target="../slideLayouts/slideLayout2.xml"/><Relationship Id="rId6" Type="http://schemas.openxmlformats.org/officeDocument/2006/relationships/hyperlink" Target="http://tienda.bricogeek.com/5-arduino" TargetMode="External"/><Relationship Id="rId5" Type="http://schemas.openxmlformats.org/officeDocument/2006/relationships/hyperlink" Target="http://componenteselectronica.es/" TargetMode="External"/><Relationship Id="rId4" Type="http://schemas.openxmlformats.org/officeDocument/2006/relationships/hyperlink" Target="http://es.farnell.com/arduino" TargetMode="External"/><Relationship Id="rId9" Type="http://schemas.openxmlformats.org/officeDocument/2006/relationships/hyperlink" Target="http://makespacemadrid.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23.xml"/><Relationship Id="rId7" Type="http://schemas.openxmlformats.org/officeDocument/2006/relationships/slide" Target="slide27.xml"/><Relationship Id="rId2"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29.xml"/><Relationship Id="rId4" Type="http://schemas.openxmlformats.org/officeDocument/2006/relationships/slide" Target="slide24.xml"/><Relationship Id="rId9" Type="http://schemas.openxmlformats.org/officeDocument/2006/relationships/slide" Target="slide3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s.wikipedia.org/wiki/Carga_el%C3%A9ctrica#Carga_el.C3.A9ctrica_elemental" TargetMode="Externa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hyperlink" Target="https://es.wikipedia.org/wiki/Azul" TargetMode="External"/><Relationship Id="rId13" Type="http://schemas.openxmlformats.org/officeDocument/2006/relationships/hyperlink" Target="https://es.wikipedia.org/wiki/Color_plata" TargetMode="External"/><Relationship Id="rId3" Type="http://schemas.openxmlformats.org/officeDocument/2006/relationships/hyperlink" Target="https://es.wikipedia.org/wiki/Marr%C3%B3n" TargetMode="External"/><Relationship Id="rId7" Type="http://schemas.openxmlformats.org/officeDocument/2006/relationships/hyperlink" Target="https://es.wikipedia.org/wiki/Verde" TargetMode="External"/><Relationship Id="rId12" Type="http://schemas.openxmlformats.org/officeDocument/2006/relationships/hyperlink" Target="https://es.wikipedia.org/wiki/Color_dorado" TargetMode="External"/><Relationship Id="rId2" Type="http://schemas.openxmlformats.org/officeDocument/2006/relationships/hyperlink" Target="https://es.wikipedia.org/wiki/Negro_(color)" TargetMode="External"/><Relationship Id="rId1" Type="http://schemas.openxmlformats.org/officeDocument/2006/relationships/slideLayout" Target="../slideLayouts/slideLayout2.xml"/><Relationship Id="rId6" Type="http://schemas.openxmlformats.org/officeDocument/2006/relationships/hyperlink" Target="https://es.wikipedia.org/wiki/Amarillo" TargetMode="External"/><Relationship Id="rId11" Type="http://schemas.openxmlformats.org/officeDocument/2006/relationships/hyperlink" Target="https://es.wikipedia.org/wiki/Blanco_(color)" TargetMode="External"/><Relationship Id="rId5" Type="http://schemas.openxmlformats.org/officeDocument/2006/relationships/hyperlink" Target="https://es.wikipedia.org/wiki/Naranja_(color)" TargetMode="External"/><Relationship Id="rId10" Type="http://schemas.openxmlformats.org/officeDocument/2006/relationships/hyperlink" Target="https://es.wikipedia.org/wiki/Gris" TargetMode="External"/><Relationship Id="rId4" Type="http://schemas.openxmlformats.org/officeDocument/2006/relationships/hyperlink" Target="https://es.wikipedia.org/wiki/Rojo" TargetMode="External"/><Relationship Id="rId9" Type="http://schemas.openxmlformats.org/officeDocument/2006/relationships/hyperlink" Target="https://es.wikipedia.org/wiki/Morad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2.jpeg"/><Relationship Id="rId3" Type="http://schemas.microsoft.com/office/2007/relationships/hdphoto" Target="../media/hdphoto3.wdp"/><Relationship Id="rId7" Type="http://schemas.openxmlformats.org/officeDocument/2006/relationships/image" Target="../media/image31.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4.wdp"/><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hyperlink" Target="https://es.wikipedia.org/wiki/Miliamperio"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es.wikipedia.org/wiki/N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gif"/><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youtube.com/watch?v=NUULoNTVpFI"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6.png"/><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Introducción mínima a Arduino</a:t>
            </a:r>
            <a:endParaRPr lang="es-ES" dirty="0"/>
          </a:p>
        </p:txBody>
      </p:sp>
      <p:sp>
        <p:nvSpPr>
          <p:cNvPr id="3" name="Subtítulo 2"/>
          <p:cNvSpPr>
            <a:spLocks noGrp="1"/>
          </p:cNvSpPr>
          <p:nvPr>
            <p:ph type="subTitle" idx="1"/>
          </p:nvPr>
        </p:nvSpPr>
        <p:spPr/>
        <p:txBody>
          <a:bodyPr/>
          <a:lstStyle/>
          <a:p>
            <a:r>
              <a:rPr lang="en-US" dirty="0" err="1" smtClean="0"/>
              <a:t>Qué</a:t>
            </a:r>
            <a:r>
              <a:rPr lang="en-US" dirty="0" smtClean="0"/>
              <a:t> </a:t>
            </a:r>
            <a:r>
              <a:rPr lang="en-US" dirty="0" err="1" smtClean="0"/>
              <a:t>es</a:t>
            </a:r>
            <a:r>
              <a:rPr lang="en-US" dirty="0" smtClean="0"/>
              <a:t>, para </a:t>
            </a:r>
            <a:r>
              <a:rPr lang="en-US" dirty="0" err="1" smtClean="0"/>
              <a:t>qué</a:t>
            </a:r>
            <a:r>
              <a:rPr lang="en-US" dirty="0" smtClean="0"/>
              <a:t> </a:t>
            </a:r>
            <a:r>
              <a:rPr lang="en-US" dirty="0" err="1" smtClean="0"/>
              <a:t>sirve</a:t>
            </a:r>
            <a:r>
              <a:rPr lang="en-US" dirty="0" smtClean="0"/>
              <a:t> y </a:t>
            </a:r>
            <a:r>
              <a:rPr lang="en-US" dirty="0" err="1" smtClean="0"/>
              <a:t>por</a:t>
            </a:r>
            <a:r>
              <a:rPr lang="en-US" dirty="0" smtClean="0"/>
              <a:t> </a:t>
            </a:r>
            <a:r>
              <a:rPr lang="en-US" dirty="0" err="1" smtClean="0"/>
              <a:t>donde</a:t>
            </a:r>
            <a:r>
              <a:rPr lang="en-US" dirty="0" smtClean="0"/>
              <a:t> </a:t>
            </a:r>
            <a:r>
              <a:rPr lang="en-US" dirty="0" err="1" smtClean="0"/>
              <a:t>empezar</a:t>
            </a:r>
            <a:r>
              <a:rPr lang="en-US" dirty="0" smtClean="0"/>
              <a:t>.</a:t>
            </a:r>
            <a:endParaRPr lang="en-US" dirty="0"/>
          </a:p>
        </p:txBody>
      </p:sp>
      <p:pic>
        <p:nvPicPr>
          <p:cNvPr id="4" name="Picture 2" descr="http://4.bp.blogspot.com/-FzlKFd8YTcI/T0ZbHZj10_I/AAAAAAAABDw/wCyftDe0Bm4/s1600/CuadroArduin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78" y="3433535"/>
            <a:ext cx="4372995" cy="207990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590218" y="5584879"/>
            <a:ext cx="7816135" cy="300082"/>
          </a:xfrm>
          <a:prstGeom prst="rect">
            <a:avLst/>
          </a:prstGeom>
        </p:spPr>
        <p:txBody>
          <a:bodyPr wrap="square">
            <a:spAutoFit/>
          </a:bodyPr>
          <a:lstStyle/>
          <a:p>
            <a:r>
              <a:rPr lang="es-ES" sz="1350" dirty="0">
                <a:solidFill>
                  <a:schemeClr val="accent3">
                    <a:lumMod val="60000"/>
                    <a:lumOff val="40000"/>
                  </a:schemeClr>
                </a:solidFill>
              </a:rPr>
              <a:t>http://proyectos-arduino-geometriaemocional.blogspot.com.es/2012_02_01_archive.html</a:t>
            </a:r>
          </a:p>
        </p:txBody>
      </p:sp>
    </p:spTree>
    <p:extLst>
      <p:ext uri="{BB962C8B-B14F-4D97-AF65-F5344CB8AC3E}">
        <p14:creationId xmlns:p14="http://schemas.microsoft.com/office/powerpoint/2010/main" val="3445461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Y YA TENEMOS NUESTRA PRIMERA OBRA DE ARTE ELECTRÓNICO</a:t>
            </a:r>
            <a:endParaRPr lang="es-ES" dirty="0"/>
          </a:p>
        </p:txBody>
      </p:sp>
      <p:pic>
        <p:nvPicPr>
          <p:cNvPr id="5122" name="Picture 2" descr="http://nersolar.es/blog/wp-content/uploads/2013/09/leds-rop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33" y="1844756"/>
            <a:ext cx="8224854" cy="497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761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Para hacer todo lo que se te ocurra necesitas aprender algunas cosas mas….</a:t>
            </a:r>
            <a:endParaRPr lang="es-ES" dirty="0"/>
          </a:p>
        </p:txBody>
      </p:sp>
      <p:sp>
        <p:nvSpPr>
          <p:cNvPr id="3" name="Marcador de contenido 2"/>
          <p:cNvSpPr>
            <a:spLocks noGrp="1"/>
          </p:cNvSpPr>
          <p:nvPr>
            <p:ph idx="1"/>
          </p:nvPr>
        </p:nvSpPr>
        <p:spPr>
          <a:xfrm>
            <a:off x="486923" y="2384980"/>
            <a:ext cx="8204589" cy="3850889"/>
          </a:xfrm>
        </p:spPr>
        <p:txBody>
          <a:bodyPr>
            <a:normAutofit fontScale="92500" lnSpcReduction="20000"/>
          </a:bodyPr>
          <a:lstStyle/>
          <a:p>
            <a:r>
              <a:rPr lang="es-ES" dirty="0" smtClean="0"/>
              <a:t>Ley de Ohm V = I x R</a:t>
            </a:r>
          </a:p>
          <a:p>
            <a:r>
              <a:rPr lang="es-ES" dirty="0" smtClean="0"/>
              <a:t>Leyes de Kirchhoff </a:t>
            </a:r>
            <a:r>
              <a:rPr lang="es-ES" dirty="0"/>
              <a:t>(</a:t>
            </a:r>
            <a:r>
              <a:rPr lang="es-ES" dirty="0">
                <a:hlinkClick r:id="rId2"/>
              </a:rPr>
              <a:t>https://es.wikipedia.org/wiki/Leyes_de_Kirchhoff</a:t>
            </a:r>
            <a:r>
              <a:rPr lang="es-ES" dirty="0" smtClean="0"/>
              <a:t>)</a:t>
            </a:r>
          </a:p>
          <a:p>
            <a:r>
              <a:rPr lang="es-ES" dirty="0" smtClean="0"/>
              <a:t>Arquitectura </a:t>
            </a:r>
            <a:r>
              <a:rPr lang="es-ES" dirty="0" err="1" smtClean="0"/>
              <a:t>Arduino</a:t>
            </a:r>
            <a:endParaRPr lang="es-ES" dirty="0" smtClean="0"/>
          </a:p>
          <a:p>
            <a:r>
              <a:rPr lang="es-ES" dirty="0" smtClean="0"/>
              <a:t>Programación en C++ y librerías de </a:t>
            </a:r>
            <a:r>
              <a:rPr lang="es-ES" dirty="0" err="1" smtClean="0"/>
              <a:t>Arduino</a:t>
            </a:r>
            <a:endParaRPr lang="es-ES" dirty="0" smtClean="0"/>
          </a:p>
          <a:p>
            <a:r>
              <a:rPr lang="es-ES" dirty="0" smtClean="0"/>
              <a:t>Topologías de componentes, serie, paralelo, </a:t>
            </a:r>
            <a:r>
              <a:rPr lang="es-ES" dirty="0" err="1" smtClean="0"/>
              <a:t>etc</a:t>
            </a:r>
            <a:endParaRPr lang="es-ES" dirty="0"/>
          </a:p>
          <a:p>
            <a:r>
              <a:rPr lang="es-ES" dirty="0" smtClean="0"/>
              <a:t>Circuitos básicos: divisor de corriente, divisor de tensión, puente de diodos, realimentación positiva y negativa. </a:t>
            </a:r>
            <a:endParaRPr lang="es-ES" dirty="0"/>
          </a:p>
          <a:p>
            <a:r>
              <a:rPr lang="es-ES" dirty="0"/>
              <a:t>Tipos de componentes, resistencias, condensadores, </a:t>
            </a:r>
            <a:r>
              <a:rPr lang="es-ES" dirty="0" err="1"/>
              <a:t>leds</a:t>
            </a:r>
            <a:r>
              <a:rPr lang="es-ES" dirty="0"/>
              <a:t>, motores, amplificadores, puertas lógicas, inductores, sensores de luz, de temperatura, de humedad, de presión, biométricos, </a:t>
            </a:r>
            <a:r>
              <a:rPr lang="es-ES" dirty="0" smtClean="0"/>
              <a:t>textiles electrónicos….. </a:t>
            </a:r>
          </a:p>
          <a:p>
            <a:r>
              <a:rPr lang="es-ES" dirty="0" smtClean="0"/>
              <a:t>Aprender a leer especificaciones de los componentes…</a:t>
            </a:r>
          </a:p>
          <a:p>
            <a:endParaRPr lang="es-ES" dirty="0"/>
          </a:p>
          <a:p>
            <a:endParaRPr lang="es-ES" dirty="0"/>
          </a:p>
        </p:txBody>
      </p:sp>
    </p:spTree>
    <p:extLst>
      <p:ext uri="{BB962C8B-B14F-4D97-AF65-F5344CB8AC3E}">
        <p14:creationId xmlns:p14="http://schemas.microsoft.com/office/powerpoint/2010/main" val="1210072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Pero todo eso no vale nada si no tienes cosas que contar</a:t>
            </a:r>
            <a:endParaRPr lang="es-ES" dirty="0"/>
          </a:p>
        </p:txBody>
      </p:sp>
      <p:sp>
        <p:nvSpPr>
          <p:cNvPr id="3" name="Marcador de contenido 2"/>
          <p:cNvSpPr>
            <a:spLocks noGrp="1"/>
          </p:cNvSpPr>
          <p:nvPr>
            <p:ph idx="1"/>
          </p:nvPr>
        </p:nvSpPr>
        <p:spPr>
          <a:xfrm>
            <a:off x="581192" y="2228003"/>
            <a:ext cx="7989752" cy="4219931"/>
          </a:xfrm>
        </p:spPr>
        <p:txBody>
          <a:bodyPr>
            <a:normAutofit lnSpcReduction="10000"/>
          </a:bodyPr>
          <a:lstStyle/>
          <a:p>
            <a:pPr marL="0" indent="0">
              <a:buNone/>
            </a:pPr>
            <a:r>
              <a:rPr lang="es-ES" dirty="0" smtClean="0"/>
              <a:t>Método que propongo :</a:t>
            </a:r>
          </a:p>
          <a:p>
            <a:pPr marL="342900" indent="-342900">
              <a:buFont typeface="+mj-lt"/>
              <a:buAutoNum type="arabicPeriod"/>
            </a:pPr>
            <a:r>
              <a:rPr lang="es-ES" dirty="0" smtClean="0"/>
              <a:t>Tengo algo que quiero expresar con una obra de arte</a:t>
            </a:r>
          </a:p>
          <a:p>
            <a:pPr marL="342900" indent="-342900">
              <a:buFont typeface="+mj-lt"/>
              <a:buAutoNum type="arabicPeriod"/>
            </a:pPr>
            <a:r>
              <a:rPr lang="es-ES" dirty="0" smtClean="0"/>
              <a:t>Se da el caso de que necesito de la electrónica</a:t>
            </a:r>
          </a:p>
          <a:p>
            <a:pPr marL="342900" indent="-342900">
              <a:buFont typeface="+mj-lt"/>
              <a:buAutoNum type="arabicPeriod"/>
            </a:pPr>
            <a:r>
              <a:rPr lang="es-ES" dirty="0" smtClean="0"/>
              <a:t>Diseña el concepto y cuéntanoslo.</a:t>
            </a:r>
          </a:p>
          <a:p>
            <a:pPr marL="342900" indent="-342900">
              <a:buFont typeface="+mj-lt"/>
              <a:buAutoNum type="arabicPeriod"/>
            </a:pPr>
            <a:r>
              <a:rPr lang="es-ES" dirty="0" smtClean="0"/>
              <a:t>Diseñemos entre todos el montaje para aprender juntos todo lo necesario para ese proyecto. </a:t>
            </a:r>
          </a:p>
          <a:p>
            <a:pPr marL="342900" indent="-342900">
              <a:buFont typeface="+mj-lt"/>
              <a:buAutoNum type="arabicPeriod"/>
            </a:pPr>
            <a:endParaRPr lang="es-ES" dirty="0"/>
          </a:p>
          <a:p>
            <a:pPr marL="0" indent="0">
              <a:buNone/>
            </a:pPr>
            <a:r>
              <a:rPr lang="es-ES" dirty="0" smtClean="0"/>
              <a:t>Para recordar:</a:t>
            </a:r>
          </a:p>
          <a:p>
            <a:pPr>
              <a:buFont typeface="Wingdings" panose="05000000000000000000" pitchFamily="2" charset="2"/>
              <a:buChar char="§"/>
            </a:pPr>
            <a:r>
              <a:rPr lang="es-ES" dirty="0" smtClean="0"/>
              <a:t>No hay que hacer electrónica porque sí, eso sería bricolaje.</a:t>
            </a:r>
          </a:p>
          <a:p>
            <a:pPr>
              <a:buFont typeface="Wingdings" panose="05000000000000000000" pitchFamily="2" charset="2"/>
              <a:buChar char="§"/>
            </a:pPr>
            <a:r>
              <a:rPr lang="es-ES" dirty="0" smtClean="0"/>
              <a:t>La electrónica solo debe ser visible si su visibilidad aporta algo a la obra.  </a:t>
            </a:r>
          </a:p>
          <a:p>
            <a:endParaRPr lang="es-ES" dirty="0"/>
          </a:p>
        </p:txBody>
      </p:sp>
    </p:spTree>
    <p:extLst>
      <p:ext uri="{BB962C8B-B14F-4D97-AF65-F5344CB8AC3E}">
        <p14:creationId xmlns:p14="http://schemas.microsoft.com/office/powerpoint/2010/main" val="19088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Bibliografía, tutoriales y proyectos</a:t>
            </a:r>
            <a:endParaRPr lang="es-ES" dirty="0"/>
          </a:p>
        </p:txBody>
      </p:sp>
      <p:sp>
        <p:nvSpPr>
          <p:cNvPr id="3" name="Marcador de contenido 2"/>
          <p:cNvSpPr>
            <a:spLocks noGrp="1"/>
          </p:cNvSpPr>
          <p:nvPr>
            <p:ph idx="1"/>
          </p:nvPr>
        </p:nvSpPr>
        <p:spPr>
          <a:xfrm>
            <a:off x="439962" y="2498102"/>
            <a:ext cx="8272211" cy="3733014"/>
          </a:xfrm>
        </p:spPr>
        <p:txBody>
          <a:bodyPr>
            <a:normAutofit fontScale="77500" lnSpcReduction="20000"/>
          </a:bodyPr>
          <a:lstStyle/>
          <a:p>
            <a:r>
              <a:rPr lang="es-ES" dirty="0">
                <a:hlinkClick r:id="rId2"/>
              </a:rPr>
              <a:t>http://</a:t>
            </a:r>
            <a:r>
              <a:rPr lang="es-ES" dirty="0" smtClean="0">
                <a:hlinkClick r:id="rId2"/>
              </a:rPr>
              <a:t>educacionadistancia.juntadeandalucia.es/profesorado/pluginfile.php/2882/mod_resource/content/1/Apuntes_ARDUINO_nivel_PARDILLO.pdf</a:t>
            </a:r>
          </a:p>
          <a:p>
            <a:r>
              <a:rPr lang="es-ES" dirty="0">
                <a:hlinkClick r:id="rId2"/>
              </a:rPr>
              <a:t>http://www.instructables.com/id/A-Beginners-Guide-to-Arduino/</a:t>
            </a:r>
          </a:p>
          <a:p>
            <a:r>
              <a:rPr lang="es-ES" dirty="0" smtClean="0">
                <a:hlinkClick r:id="rId2"/>
              </a:rPr>
              <a:t>http</a:t>
            </a:r>
            <a:r>
              <a:rPr lang="es-ES" dirty="0">
                <a:hlinkClick r:id="rId2"/>
              </a:rPr>
              <a:t>://</a:t>
            </a:r>
            <a:r>
              <a:rPr lang="es-ES" dirty="0" smtClean="0">
                <a:hlinkClick r:id="rId2"/>
              </a:rPr>
              <a:t>arduino.cc/en/pmwiki.php?n=Guide/Windows#toc2</a:t>
            </a:r>
            <a:r>
              <a:rPr lang="es-ES" dirty="0" smtClean="0"/>
              <a:t> </a:t>
            </a:r>
            <a:endParaRPr lang="es-ES" dirty="0"/>
          </a:p>
          <a:p>
            <a:r>
              <a:rPr lang="es-ES" dirty="0" smtClean="0">
                <a:hlinkClick r:id="rId3"/>
              </a:rPr>
              <a:t>http</a:t>
            </a:r>
            <a:r>
              <a:rPr lang="es-ES" dirty="0">
                <a:hlinkClick r:id="rId3"/>
              </a:rPr>
              <a:t>://</a:t>
            </a:r>
            <a:r>
              <a:rPr lang="es-ES" dirty="0" smtClean="0">
                <a:hlinkClick r:id="rId3"/>
              </a:rPr>
              <a:t>proyectos-arduino-geometriaemocional.blogspot.com.es/2012_02_01_archive.html</a:t>
            </a:r>
            <a:endParaRPr lang="es-ES" dirty="0" smtClean="0"/>
          </a:p>
          <a:p>
            <a:r>
              <a:rPr lang="es-ES" dirty="0" smtClean="0">
                <a:hlinkClick r:id="rId4"/>
              </a:rPr>
              <a:t>http</a:t>
            </a:r>
            <a:r>
              <a:rPr lang="es-ES" dirty="0">
                <a:hlinkClick r:id="rId4"/>
              </a:rPr>
              <a:t>://newmediaartist.org</a:t>
            </a:r>
            <a:r>
              <a:rPr lang="es-ES" dirty="0" smtClean="0">
                <a:hlinkClick r:id="rId4"/>
              </a:rPr>
              <a:t>/</a:t>
            </a:r>
            <a:endParaRPr lang="es-ES" dirty="0" smtClean="0"/>
          </a:p>
          <a:p>
            <a:r>
              <a:rPr lang="es-ES" dirty="0">
                <a:hlinkClick r:id="rId5"/>
              </a:rPr>
              <a:t>http://www.ardumania.es/aprende</a:t>
            </a:r>
            <a:r>
              <a:rPr lang="es-ES" dirty="0" smtClean="0">
                <a:hlinkClick r:id="rId5"/>
              </a:rPr>
              <a:t>/</a:t>
            </a:r>
            <a:endParaRPr lang="es-ES" dirty="0" smtClean="0"/>
          </a:p>
          <a:p>
            <a:r>
              <a:rPr lang="es-ES" dirty="0">
                <a:hlinkClick r:id="rId6"/>
              </a:rPr>
              <a:t>http://www.instructables.com/tag/type-id/category-technology/channel-arduino</a:t>
            </a:r>
            <a:r>
              <a:rPr lang="es-ES" dirty="0" smtClean="0">
                <a:hlinkClick r:id="rId6"/>
              </a:rPr>
              <a:t>/</a:t>
            </a:r>
            <a:r>
              <a:rPr lang="es-ES" dirty="0" smtClean="0"/>
              <a:t> </a:t>
            </a:r>
          </a:p>
          <a:p>
            <a:r>
              <a:rPr lang="es-ES" dirty="0">
                <a:hlinkClick r:id="rId7"/>
              </a:rPr>
              <a:t>http://highlowtech.org</a:t>
            </a:r>
            <a:r>
              <a:rPr lang="es-ES" dirty="0" smtClean="0">
                <a:hlinkClick r:id="rId7"/>
              </a:rPr>
              <a:t>/</a:t>
            </a:r>
            <a:endParaRPr lang="es-ES" dirty="0" smtClean="0"/>
          </a:p>
          <a:p>
            <a:r>
              <a:rPr lang="es-ES" dirty="0">
                <a:hlinkClick r:id="rId8"/>
              </a:rPr>
              <a:t>http://web.media.mit.edu/~</a:t>
            </a:r>
            <a:r>
              <a:rPr lang="es-ES" dirty="0" smtClean="0">
                <a:hlinkClick r:id="rId8"/>
              </a:rPr>
              <a:t>leah/grad_work/projects/e-textile_kit/e-textile_kit2.html</a:t>
            </a:r>
            <a:endParaRPr lang="es-ES" dirty="0" smtClean="0"/>
          </a:p>
          <a:p>
            <a:r>
              <a:rPr lang="es-ES" dirty="0">
                <a:hlinkClick r:id="rId9"/>
              </a:rPr>
              <a:t>http://wiring.org.co</a:t>
            </a:r>
            <a:r>
              <a:rPr lang="es-ES" dirty="0" smtClean="0">
                <a:hlinkClick r:id="rId9"/>
              </a:rPr>
              <a:t>/</a:t>
            </a:r>
            <a:r>
              <a:rPr lang="es-ES" dirty="0" smtClean="0"/>
              <a:t> </a:t>
            </a:r>
          </a:p>
          <a:p>
            <a:r>
              <a:rPr lang="es-ES" dirty="0">
                <a:hlinkClick r:id="rId10"/>
              </a:rPr>
              <a:t>http://electrodroid.it</a:t>
            </a:r>
            <a:r>
              <a:rPr lang="es-ES" dirty="0" smtClean="0">
                <a:hlinkClick r:id="rId10"/>
              </a:rPr>
              <a:t>/</a:t>
            </a:r>
            <a:r>
              <a:rPr lang="es-ES" dirty="0" smtClean="0"/>
              <a:t> </a:t>
            </a:r>
          </a:p>
          <a:p>
            <a:r>
              <a:rPr lang="es-ES" dirty="0">
                <a:hlinkClick r:id="rId11"/>
              </a:rPr>
              <a:t>http://fritzing.org/home</a:t>
            </a:r>
            <a:r>
              <a:rPr lang="es-ES" dirty="0" smtClean="0">
                <a:hlinkClick r:id="rId11"/>
              </a:rPr>
              <a:t>/</a:t>
            </a:r>
            <a:r>
              <a:rPr lang="es-ES" dirty="0" smtClean="0"/>
              <a:t> </a:t>
            </a:r>
          </a:p>
        </p:txBody>
      </p:sp>
    </p:spTree>
    <p:extLst>
      <p:ext uri="{BB962C8B-B14F-4D97-AF65-F5344CB8AC3E}">
        <p14:creationId xmlns:p14="http://schemas.microsoft.com/office/powerpoint/2010/main" val="3991477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Tiendas								</a:t>
            </a:r>
            <a:r>
              <a:rPr lang="es-ES" dirty="0"/>
              <a:t> </a:t>
            </a:r>
            <a:r>
              <a:rPr lang="es-ES" dirty="0" smtClean="0"/>
              <a:t>comunidades</a:t>
            </a:r>
            <a:endParaRPr lang="es-ES" dirty="0"/>
          </a:p>
        </p:txBody>
      </p:sp>
      <p:sp>
        <p:nvSpPr>
          <p:cNvPr id="3" name="Marcador de contenido 2"/>
          <p:cNvSpPr>
            <a:spLocks noGrp="1"/>
          </p:cNvSpPr>
          <p:nvPr>
            <p:ph idx="1"/>
          </p:nvPr>
        </p:nvSpPr>
        <p:spPr>
          <a:xfrm>
            <a:off x="435895" y="2680010"/>
            <a:ext cx="3968780" cy="2571339"/>
          </a:xfrm>
        </p:spPr>
        <p:txBody>
          <a:bodyPr>
            <a:normAutofit fontScale="85000" lnSpcReduction="20000"/>
          </a:bodyPr>
          <a:lstStyle/>
          <a:p>
            <a:r>
              <a:rPr lang="es-ES" dirty="0" smtClean="0">
                <a:hlinkClick r:id="rId2"/>
              </a:rPr>
              <a:t>http</a:t>
            </a:r>
            <a:r>
              <a:rPr lang="es-ES" dirty="0">
                <a:hlinkClick r:id="rId2"/>
              </a:rPr>
              <a:t>://www.electronicaembajadores.com</a:t>
            </a:r>
            <a:r>
              <a:rPr lang="es-ES" dirty="0" smtClean="0">
                <a:hlinkClick r:id="rId2"/>
              </a:rPr>
              <a:t>/</a:t>
            </a:r>
            <a:endParaRPr lang="es-ES" dirty="0" smtClean="0"/>
          </a:p>
          <a:p>
            <a:r>
              <a:rPr lang="es-ES" dirty="0">
                <a:hlinkClick r:id="rId3"/>
              </a:rPr>
              <a:t>https://www.sparkfun.com</a:t>
            </a:r>
            <a:r>
              <a:rPr lang="es-ES" dirty="0" smtClean="0">
                <a:hlinkClick r:id="rId3"/>
              </a:rPr>
              <a:t>/</a:t>
            </a:r>
            <a:endParaRPr lang="es-ES" dirty="0" smtClean="0"/>
          </a:p>
          <a:p>
            <a:r>
              <a:rPr lang="es-ES" dirty="0">
                <a:hlinkClick r:id="rId4"/>
              </a:rPr>
              <a:t>http://</a:t>
            </a:r>
            <a:r>
              <a:rPr lang="es-ES" dirty="0" smtClean="0">
                <a:hlinkClick r:id="rId4"/>
              </a:rPr>
              <a:t>es.farnell.com/arduino</a:t>
            </a:r>
            <a:r>
              <a:rPr lang="es-ES" dirty="0" smtClean="0"/>
              <a:t> </a:t>
            </a:r>
          </a:p>
          <a:p>
            <a:r>
              <a:rPr lang="es-ES" dirty="0">
                <a:hlinkClick r:id="rId5"/>
              </a:rPr>
              <a:t>http://componenteselectronica.es</a:t>
            </a:r>
            <a:r>
              <a:rPr lang="es-ES" dirty="0" smtClean="0">
                <a:hlinkClick r:id="rId5"/>
              </a:rPr>
              <a:t>/</a:t>
            </a:r>
            <a:r>
              <a:rPr lang="es-ES" dirty="0" smtClean="0"/>
              <a:t> </a:t>
            </a:r>
          </a:p>
          <a:p>
            <a:r>
              <a:rPr lang="es-ES" dirty="0">
                <a:hlinkClick r:id="rId6"/>
              </a:rPr>
              <a:t>http://</a:t>
            </a:r>
            <a:r>
              <a:rPr lang="es-ES" dirty="0" smtClean="0">
                <a:hlinkClick r:id="rId6"/>
              </a:rPr>
              <a:t>tienda.bricogeek.com/5-arduino</a:t>
            </a:r>
            <a:r>
              <a:rPr lang="es-ES" dirty="0" smtClean="0"/>
              <a:t> </a:t>
            </a:r>
          </a:p>
          <a:p>
            <a:r>
              <a:rPr lang="es-ES" dirty="0">
                <a:hlinkClick r:id="rId7"/>
              </a:rPr>
              <a:t>http://www.ardumania.es/ardutienda/es</a:t>
            </a:r>
            <a:r>
              <a:rPr lang="es-ES" dirty="0" smtClean="0">
                <a:hlinkClick r:id="rId7"/>
              </a:rPr>
              <a:t>/</a:t>
            </a:r>
            <a:endParaRPr lang="es-ES" dirty="0" smtClean="0"/>
          </a:p>
          <a:p>
            <a:endParaRPr lang="es-ES" dirty="0"/>
          </a:p>
        </p:txBody>
      </p:sp>
      <p:sp>
        <p:nvSpPr>
          <p:cNvPr id="4" name="Marcador de contenido 2"/>
          <p:cNvSpPr txBox="1">
            <a:spLocks/>
          </p:cNvSpPr>
          <p:nvPr/>
        </p:nvSpPr>
        <p:spPr>
          <a:xfrm flipH="1">
            <a:off x="4630918" y="2492623"/>
            <a:ext cx="4077188" cy="27587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s-ES" sz="1350" dirty="0">
              <a:hlinkClick r:id="rId8"/>
            </a:endParaRPr>
          </a:p>
          <a:p>
            <a:r>
              <a:rPr lang="es-ES" sz="1350" dirty="0">
                <a:hlinkClick r:id="rId8"/>
              </a:rPr>
              <a:t>http://www.meetup.com/Arduino-Madrid/</a:t>
            </a:r>
            <a:endParaRPr lang="es-ES" sz="1350" dirty="0"/>
          </a:p>
          <a:p>
            <a:r>
              <a:rPr lang="es-ES" sz="1350" dirty="0">
                <a:hlinkClick r:id="rId9"/>
              </a:rPr>
              <a:t>http://makespacemadrid.org/</a:t>
            </a:r>
            <a:r>
              <a:rPr lang="es-ES" sz="1350" dirty="0"/>
              <a:t> </a:t>
            </a:r>
          </a:p>
          <a:p>
            <a:endParaRPr lang="es-ES" sz="1350" dirty="0"/>
          </a:p>
        </p:txBody>
      </p:sp>
    </p:spTree>
    <p:extLst>
      <p:ext uri="{BB962C8B-B14F-4D97-AF65-F5344CB8AC3E}">
        <p14:creationId xmlns:p14="http://schemas.microsoft.com/office/powerpoint/2010/main" val="101700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otros sistemas con micros</a:t>
            </a:r>
            <a:endParaRPr lang="es-ES" dirty="0"/>
          </a:p>
        </p:txBody>
      </p:sp>
      <p:sp>
        <p:nvSpPr>
          <p:cNvPr id="3" name="Marcador de contenido 2"/>
          <p:cNvSpPr>
            <a:spLocks noGrp="1"/>
          </p:cNvSpPr>
          <p:nvPr>
            <p:ph idx="1"/>
          </p:nvPr>
        </p:nvSpPr>
        <p:spPr>
          <a:xfrm>
            <a:off x="6443238" y="10005189"/>
            <a:ext cx="7989752" cy="2160000"/>
          </a:xfrm>
        </p:spPr>
        <p:txBody>
          <a:bodyPr/>
          <a:lstStyle/>
          <a:p>
            <a:r>
              <a:rPr lang="es-ES" dirty="0" err="1" smtClean="0"/>
              <a:t>Lilypad</a:t>
            </a:r>
            <a:endParaRPr lang="es-ES" dirty="0" smtClean="0"/>
          </a:p>
          <a:p>
            <a:r>
              <a:rPr lang="es-ES" dirty="0" err="1" smtClean="0"/>
              <a:t>Tiny-circuits</a:t>
            </a:r>
            <a:endParaRPr lang="es-ES" dirty="0"/>
          </a:p>
          <a:p>
            <a:endParaRPr lang="es-ES" dirty="0" smtClean="0"/>
          </a:p>
          <a:p>
            <a:endParaRPr lang="es-ES" dirty="0"/>
          </a:p>
        </p:txBody>
      </p:sp>
      <p:pic>
        <p:nvPicPr>
          <p:cNvPr id="5122" name="Picture 2" descr="https://www.raspberrypi.org/wp-content/uploads/2014/07/rsz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29" y="2144428"/>
            <a:ext cx="3482322" cy="2348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e/ec/LilyPad_Arduino_Main_Board.JPG/1280px-LilyPad_Arduino_Main_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647" y="2282081"/>
            <a:ext cx="192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programmingelectronics.com/wp-content/uploads/2012/09/TinyDuinoPreview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645" y="3570107"/>
            <a:ext cx="227712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5"/>
          <a:stretch>
            <a:fillRect/>
          </a:stretch>
        </p:blipFill>
        <p:spPr>
          <a:xfrm>
            <a:off x="4541769" y="4380059"/>
            <a:ext cx="1812876" cy="1800000"/>
          </a:xfrm>
          <a:prstGeom prst="rect">
            <a:avLst/>
          </a:prstGeom>
        </p:spPr>
      </p:pic>
      <p:pic>
        <p:nvPicPr>
          <p:cNvPr id="5130" name="Picture 10" descr="http://www.skpang.co.uk/catalog/images/e-textiles/flora/659_ME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686" y="4936704"/>
            <a:ext cx="1870129"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24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t>
            </a:r>
            <a:r>
              <a:rPr lang="es-ES" dirty="0" smtClean="0"/>
              <a:t>qué proyecto quieres hacer?</a:t>
            </a:r>
            <a:endParaRPr lang="es-ES" dirty="0"/>
          </a:p>
        </p:txBody>
      </p:sp>
      <p:pic>
        <p:nvPicPr>
          <p:cNvPr id="4" name="Imagen 3"/>
          <p:cNvPicPr>
            <a:picLocks noChangeAspect="1"/>
          </p:cNvPicPr>
          <p:nvPr/>
        </p:nvPicPr>
        <p:blipFill>
          <a:blip r:embed="rId2"/>
          <a:stretch>
            <a:fillRect/>
          </a:stretch>
        </p:blipFill>
        <p:spPr>
          <a:xfrm>
            <a:off x="406561" y="1938458"/>
            <a:ext cx="8296267" cy="4798008"/>
          </a:xfrm>
          <a:prstGeom prst="rect">
            <a:avLst/>
          </a:prstGeom>
        </p:spPr>
      </p:pic>
    </p:spTree>
    <p:extLst>
      <p:ext uri="{BB962C8B-B14F-4D97-AF65-F5344CB8AC3E}">
        <p14:creationId xmlns:p14="http://schemas.microsoft.com/office/powerpoint/2010/main" val="2943411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 </a:t>
            </a:r>
            <a:r>
              <a:rPr lang="es-ES" dirty="0" err="1" smtClean="0"/>
              <a:t>Minitheremin</a:t>
            </a:r>
            <a:r>
              <a:rPr lang="es-ES" dirty="0" smtClean="0"/>
              <a:t>: </a:t>
            </a:r>
            <a:r>
              <a:rPr lang="es-ES" dirty="0" err="1" smtClean="0"/>
              <a:t>buzzer</a:t>
            </a:r>
            <a:r>
              <a:rPr lang="es-ES" dirty="0" smtClean="0"/>
              <a:t>, </a:t>
            </a:r>
            <a:r>
              <a:rPr lang="es-ES" dirty="0" err="1" smtClean="0"/>
              <a:t>ldr</a:t>
            </a:r>
            <a:r>
              <a:rPr lang="es-ES" dirty="0" smtClean="0"/>
              <a:t>, resistencia</a:t>
            </a:r>
            <a:endParaRPr lang="es-ES" dirty="0"/>
          </a:p>
        </p:txBody>
      </p:sp>
      <p:pic>
        <p:nvPicPr>
          <p:cNvPr id="4" name="Imagen 3"/>
          <p:cNvPicPr>
            <a:picLocks noChangeAspect="1"/>
          </p:cNvPicPr>
          <p:nvPr/>
        </p:nvPicPr>
        <p:blipFill>
          <a:blip r:embed="rId2"/>
          <a:stretch>
            <a:fillRect/>
          </a:stretch>
        </p:blipFill>
        <p:spPr>
          <a:xfrm>
            <a:off x="581192" y="2449902"/>
            <a:ext cx="5506947" cy="4203940"/>
          </a:xfrm>
          <a:prstGeom prst="rect">
            <a:avLst/>
          </a:prstGeom>
        </p:spPr>
      </p:pic>
      <p:pic>
        <p:nvPicPr>
          <p:cNvPr id="5" name="Imagen 4"/>
          <p:cNvPicPr>
            <a:picLocks noChangeAspect="1"/>
          </p:cNvPicPr>
          <p:nvPr/>
        </p:nvPicPr>
        <p:blipFill>
          <a:blip r:embed="rId3"/>
          <a:stretch>
            <a:fillRect/>
          </a:stretch>
        </p:blipFill>
        <p:spPr>
          <a:xfrm>
            <a:off x="6549966" y="2449902"/>
            <a:ext cx="2136835" cy="3041847"/>
          </a:xfrm>
          <a:prstGeom prst="rect">
            <a:avLst/>
          </a:prstGeom>
        </p:spPr>
      </p:pic>
    </p:spTree>
    <p:extLst>
      <p:ext uri="{BB962C8B-B14F-4D97-AF65-F5344CB8AC3E}">
        <p14:creationId xmlns:p14="http://schemas.microsoft.com/office/powerpoint/2010/main" val="10987952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Minitheremin</a:t>
            </a:r>
            <a:r>
              <a:rPr lang="es-ES" dirty="0"/>
              <a:t>: </a:t>
            </a:r>
            <a:r>
              <a:rPr lang="es-ES" dirty="0" err="1"/>
              <a:t>buzzer</a:t>
            </a:r>
            <a:r>
              <a:rPr lang="es-ES" dirty="0"/>
              <a:t>, </a:t>
            </a:r>
            <a:r>
              <a:rPr lang="es-ES" dirty="0" err="1"/>
              <a:t>ldr</a:t>
            </a:r>
            <a:r>
              <a:rPr lang="es-ES" dirty="0"/>
              <a:t>, resistencia</a:t>
            </a:r>
          </a:p>
        </p:txBody>
      </p:sp>
      <p:pic>
        <p:nvPicPr>
          <p:cNvPr id="4" name="Imagen 3"/>
          <p:cNvPicPr>
            <a:picLocks noChangeAspect="1"/>
          </p:cNvPicPr>
          <p:nvPr/>
        </p:nvPicPr>
        <p:blipFill>
          <a:blip r:embed="rId2"/>
          <a:stretch>
            <a:fillRect/>
          </a:stretch>
        </p:blipFill>
        <p:spPr>
          <a:xfrm>
            <a:off x="472205" y="2308816"/>
            <a:ext cx="5203975" cy="4817322"/>
          </a:xfrm>
          <a:prstGeom prst="rect">
            <a:avLst/>
          </a:prstGeom>
        </p:spPr>
      </p:pic>
    </p:spTree>
    <p:extLst>
      <p:ext uri="{BB962C8B-B14F-4D97-AF65-F5344CB8AC3E}">
        <p14:creationId xmlns:p14="http://schemas.microsoft.com/office/powerpoint/2010/main" val="388058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Minitheremin</a:t>
            </a:r>
            <a:r>
              <a:rPr lang="es-ES" dirty="0" smtClean="0"/>
              <a:t>: variaciones</a:t>
            </a:r>
            <a:endParaRPr lang="es-ES" dirty="0"/>
          </a:p>
        </p:txBody>
      </p:sp>
      <p:sp>
        <p:nvSpPr>
          <p:cNvPr id="3" name="Marcador de contenido 2"/>
          <p:cNvSpPr>
            <a:spLocks noGrp="1"/>
          </p:cNvSpPr>
          <p:nvPr>
            <p:ph idx="1"/>
          </p:nvPr>
        </p:nvSpPr>
        <p:spPr>
          <a:xfrm>
            <a:off x="2714920" y="2228003"/>
            <a:ext cx="5856024" cy="3630795"/>
          </a:xfrm>
        </p:spPr>
        <p:txBody>
          <a:bodyPr/>
          <a:lstStyle/>
          <a:p>
            <a:r>
              <a:rPr lang="es-ES" dirty="0" smtClean="0"/>
              <a:t>Variaciones en el sensor:</a:t>
            </a:r>
          </a:p>
          <a:p>
            <a:pPr lvl="1"/>
            <a:r>
              <a:rPr lang="es-ES" dirty="0" smtClean="0"/>
              <a:t>Usar un sensor de temperatura</a:t>
            </a:r>
          </a:p>
          <a:p>
            <a:pPr lvl="1"/>
            <a:r>
              <a:rPr lang="es-ES" dirty="0" smtClean="0"/>
              <a:t>Usar zanahorias, bananas o manzanas como resistencia variable</a:t>
            </a:r>
          </a:p>
          <a:p>
            <a:pPr lvl="1"/>
            <a:r>
              <a:rPr lang="es-ES" dirty="0" smtClean="0"/>
              <a:t>Usar potenciómetros como resistencia variable</a:t>
            </a:r>
          </a:p>
          <a:p>
            <a:r>
              <a:rPr lang="es-ES" dirty="0" smtClean="0"/>
              <a:t>Variaciones en el emisor de sonido</a:t>
            </a:r>
          </a:p>
          <a:p>
            <a:pPr lvl="1"/>
            <a:r>
              <a:rPr lang="es-ES" dirty="0" smtClean="0"/>
              <a:t>Usar unos cascos del Ave</a:t>
            </a:r>
          </a:p>
          <a:p>
            <a:pPr lvl="1"/>
            <a:r>
              <a:rPr lang="es-ES" dirty="0" smtClean="0"/>
              <a:t>Usar la entrada de sonido de un ordenador</a:t>
            </a:r>
          </a:p>
          <a:p>
            <a:pPr lvl="1"/>
            <a:r>
              <a:rPr lang="es-ES" dirty="0" smtClean="0"/>
              <a:t>Usar un sintetizador</a:t>
            </a:r>
            <a:endParaRPr lang="es-ES" dirty="0"/>
          </a:p>
        </p:txBody>
      </p:sp>
    </p:spTree>
    <p:extLst>
      <p:ext uri="{BB962C8B-B14F-4D97-AF65-F5344CB8AC3E}">
        <p14:creationId xmlns:p14="http://schemas.microsoft.com/office/powerpoint/2010/main" val="246762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Aprender </a:t>
            </a:r>
            <a:r>
              <a:rPr lang="es-ES" dirty="0" err="1" smtClean="0"/>
              <a:t>arduino</a:t>
            </a:r>
            <a:endParaRPr lang="es-ES" dirty="0"/>
          </a:p>
        </p:txBody>
      </p:sp>
      <p:sp>
        <p:nvSpPr>
          <p:cNvPr id="3" name="Marcador de contenido 2"/>
          <p:cNvSpPr>
            <a:spLocks noGrp="1"/>
          </p:cNvSpPr>
          <p:nvPr>
            <p:ph idx="1"/>
          </p:nvPr>
        </p:nvSpPr>
        <p:spPr/>
        <p:txBody>
          <a:bodyPr/>
          <a:lstStyle/>
          <a:p>
            <a:r>
              <a:rPr lang="es-ES" dirty="0" smtClean="0">
                <a:hlinkClick r:id="rId2" action="ppaction://hlinksldjump"/>
              </a:rPr>
              <a:t>Introducción a Arduino</a:t>
            </a:r>
            <a:endParaRPr lang="es-ES" dirty="0" smtClean="0"/>
          </a:p>
          <a:p>
            <a:r>
              <a:rPr lang="es-ES" dirty="0" smtClean="0">
                <a:hlinkClick r:id="rId3" action="ppaction://hlinksldjump"/>
              </a:rPr>
              <a:t>Cosas que hay que aprender</a:t>
            </a:r>
            <a:endParaRPr lang="es-ES" dirty="0" smtClean="0"/>
          </a:p>
          <a:p>
            <a:r>
              <a:rPr lang="es-ES" dirty="0" smtClean="0">
                <a:hlinkClick r:id="rId4" action="ppaction://hlinksldjump"/>
              </a:rPr>
              <a:t>Aprender a través de proyectos</a:t>
            </a:r>
            <a:endParaRPr lang="es-ES" dirty="0" smtClean="0"/>
          </a:p>
          <a:p>
            <a:r>
              <a:rPr lang="es-ES" dirty="0" smtClean="0">
                <a:hlinkClick r:id="rId5" action="ppaction://hlinksldjump"/>
              </a:rPr>
              <a:t>Profundizando…</a:t>
            </a:r>
            <a:endParaRPr lang="es-ES" dirty="0" smtClean="0"/>
          </a:p>
          <a:p>
            <a:endParaRPr lang="es-ES" dirty="0"/>
          </a:p>
        </p:txBody>
      </p:sp>
    </p:spTree>
    <p:extLst>
      <p:ext uri="{BB962C8B-B14F-4D97-AF65-F5344CB8AC3E}">
        <p14:creationId xmlns:p14="http://schemas.microsoft.com/office/powerpoint/2010/main" val="33249496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Profundizando….</a:t>
            </a:r>
            <a:endParaRPr lang="es-ES" dirty="0"/>
          </a:p>
        </p:txBody>
      </p:sp>
      <p:sp>
        <p:nvSpPr>
          <p:cNvPr id="3" name="Marcador de contenido 2"/>
          <p:cNvSpPr>
            <a:spLocks noGrp="1"/>
          </p:cNvSpPr>
          <p:nvPr>
            <p:ph idx="1"/>
          </p:nvPr>
        </p:nvSpPr>
        <p:spPr/>
        <p:txBody>
          <a:bodyPr/>
          <a:lstStyle/>
          <a:p>
            <a:r>
              <a:rPr lang="es-ES" dirty="0" smtClean="0">
                <a:hlinkClick r:id="rId2" action="ppaction://hlinksldjump"/>
              </a:rPr>
              <a:t>Conceptos básicos de electrónica</a:t>
            </a:r>
            <a:endParaRPr lang="es-ES" dirty="0" smtClean="0"/>
          </a:p>
          <a:p>
            <a:r>
              <a:rPr lang="es-ES" dirty="0" smtClean="0">
                <a:hlinkClick r:id="rId3" action="ppaction://hlinksldjump"/>
              </a:rPr>
              <a:t>Programación básica para Arduino</a:t>
            </a:r>
            <a:endParaRPr lang="es-ES" dirty="0" smtClean="0"/>
          </a:p>
          <a:p>
            <a:endParaRPr lang="es-ES" dirty="0"/>
          </a:p>
        </p:txBody>
      </p:sp>
    </p:spTree>
    <p:extLst>
      <p:ext uri="{BB962C8B-B14F-4D97-AF65-F5344CB8AC3E}">
        <p14:creationId xmlns:p14="http://schemas.microsoft.com/office/powerpoint/2010/main" val="3519990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Conceptos básicos de electrónica</a:t>
            </a:r>
            <a:endParaRPr lang="es-ES" dirty="0"/>
          </a:p>
        </p:txBody>
      </p:sp>
      <p:sp>
        <p:nvSpPr>
          <p:cNvPr id="3" name="Marcador de contenido 2"/>
          <p:cNvSpPr>
            <a:spLocks noGrp="1"/>
          </p:cNvSpPr>
          <p:nvPr>
            <p:ph idx="1"/>
          </p:nvPr>
        </p:nvSpPr>
        <p:spPr/>
        <p:txBody>
          <a:bodyPr>
            <a:normAutofit lnSpcReduction="10000"/>
          </a:bodyPr>
          <a:lstStyle/>
          <a:p>
            <a:r>
              <a:rPr lang="es-ES" dirty="0" smtClean="0">
                <a:hlinkClick r:id="rId2" action="ppaction://hlinksldjump"/>
              </a:rPr>
              <a:t>Carga, voltaje y </a:t>
            </a:r>
            <a:r>
              <a:rPr lang="es-ES" dirty="0">
                <a:hlinkClick r:id="rId2" action="ppaction://hlinksldjump"/>
              </a:rPr>
              <a:t>c</a:t>
            </a:r>
            <a:r>
              <a:rPr lang="es-ES" dirty="0" smtClean="0">
                <a:hlinkClick r:id="rId2" action="ppaction://hlinksldjump"/>
              </a:rPr>
              <a:t>orriente</a:t>
            </a:r>
            <a:endParaRPr lang="es-ES" dirty="0" smtClean="0"/>
          </a:p>
          <a:p>
            <a:r>
              <a:rPr lang="es-ES" dirty="0" smtClean="0">
                <a:hlinkClick r:id="rId3" action="ppaction://hlinksldjump"/>
              </a:rPr>
              <a:t>Voltaje, corriente y resistencia</a:t>
            </a:r>
            <a:endParaRPr lang="es-ES" dirty="0" smtClean="0"/>
          </a:p>
          <a:p>
            <a:r>
              <a:rPr lang="es-ES" dirty="0" smtClean="0">
                <a:hlinkClick r:id="rId4" action="ppaction://hlinksldjump"/>
              </a:rPr>
              <a:t>Leer resistores</a:t>
            </a:r>
            <a:endParaRPr lang="es-ES" dirty="0" smtClean="0"/>
          </a:p>
          <a:p>
            <a:r>
              <a:rPr lang="es-ES" dirty="0" smtClean="0">
                <a:hlinkClick r:id="rId5" action="ppaction://hlinksldjump"/>
              </a:rPr>
              <a:t>Potencia y disipación</a:t>
            </a:r>
            <a:endParaRPr lang="es-ES" dirty="0" smtClean="0"/>
          </a:p>
          <a:p>
            <a:r>
              <a:rPr lang="es-ES" dirty="0" smtClean="0">
                <a:hlinkClick r:id="rId6" action="ppaction://hlinksldjump"/>
              </a:rPr>
              <a:t>Circuitos, no son cualquier cosa</a:t>
            </a:r>
            <a:endParaRPr lang="es-ES" dirty="0" smtClean="0"/>
          </a:p>
          <a:p>
            <a:r>
              <a:rPr lang="es-ES" dirty="0" smtClean="0">
                <a:hlinkClick r:id="rId7" action="ppaction://hlinksldjump"/>
              </a:rPr>
              <a:t>Leyes de Kirchhoff para circuitos</a:t>
            </a:r>
            <a:endParaRPr lang="es-ES" dirty="0" smtClean="0"/>
          </a:p>
          <a:p>
            <a:r>
              <a:rPr lang="es-ES" dirty="0" smtClean="0">
                <a:hlinkClick r:id="rId8" action="ppaction://hlinksldjump"/>
              </a:rPr>
              <a:t>Componentes electrónicos usuales</a:t>
            </a:r>
            <a:endParaRPr lang="es-ES" dirty="0" smtClean="0"/>
          </a:p>
          <a:p>
            <a:r>
              <a:rPr lang="es-ES" dirty="0" smtClean="0">
                <a:hlinkClick r:id="rId9" action="ppaction://hlinksldjump"/>
              </a:rPr>
              <a:t>Símbolos electrónicos básicos</a:t>
            </a:r>
            <a:endParaRPr lang="es-ES" dirty="0" smtClean="0"/>
          </a:p>
          <a:p>
            <a:r>
              <a:rPr lang="es-ES" dirty="0" smtClean="0">
                <a:hlinkClick r:id="rId10" action="ppaction://hlinksldjump"/>
              </a:rPr>
              <a:t>Calcular resistencias para diodos </a:t>
            </a:r>
            <a:r>
              <a:rPr lang="es-ES" dirty="0" err="1" smtClean="0">
                <a:hlinkClick r:id="rId10" action="ppaction://hlinksldjump"/>
              </a:rPr>
              <a:t>led</a:t>
            </a:r>
            <a:endParaRPr lang="es-ES" dirty="0" smtClean="0"/>
          </a:p>
          <a:p>
            <a:endParaRPr lang="es-ES" dirty="0" smtClean="0"/>
          </a:p>
        </p:txBody>
      </p:sp>
    </p:spTree>
    <p:extLst>
      <p:ext uri="{BB962C8B-B14F-4D97-AF65-F5344CB8AC3E}">
        <p14:creationId xmlns:p14="http://schemas.microsoft.com/office/powerpoint/2010/main" val="2232815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Carga, voltaje y corriente</a:t>
            </a:r>
            <a:endParaRPr lang="es-ES" dirty="0"/>
          </a:p>
        </p:txBody>
      </p:sp>
      <p:sp>
        <p:nvSpPr>
          <p:cNvPr id="3" name="Marcador de contenido 2"/>
          <p:cNvSpPr>
            <a:spLocks noGrp="1"/>
          </p:cNvSpPr>
          <p:nvPr>
            <p:ph idx="1"/>
          </p:nvPr>
        </p:nvSpPr>
        <p:spPr>
          <a:xfrm>
            <a:off x="2881223" y="2018582"/>
            <a:ext cx="5811364" cy="4602138"/>
          </a:xfrm>
        </p:spPr>
        <p:txBody>
          <a:bodyPr>
            <a:normAutofit fontScale="92500" lnSpcReduction="20000"/>
          </a:bodyPr>
          <a:lstStyle/>
          <a:p>
            <a:r>
              <a:rPr lang="es-ES" dirty="0" smtClean="0"/>
              <a:t>La carga se mide en Culombios (C). Un culombio negativo son muuuchos electrones, exactamente </a:t>
            </a:r>
            <a:r>
              <a:rPr lang="es-ES" dirty="0"/>
              <a:t> 6,241 509 629 152 650×10</a:t>
            </a:r>
            <a:r>
              <a:rPr lang="es-ES" baseline="30000" dirty="0"/>
              <a:t>18</a:t>
            </a:r>
            <a:endParaRPr lang="es-ES" dirty="0" smtClean="0"/>
          </a:p>
          <a:p>
            <a:r>
              <a:rPr lang="es-ES" dirty="0"/>
              <a:t>Como las cargas positivas y negativas se atraen, cuando hay distinta cantidad en un punto que en otro, se crear un campo de fuerza. En cada punto de este campo las cargas adquieren distinta energía.  </a:t>
            </a:r>
          </a:p>
          <a:p>
            <a:r>
              <a:rPr lang="es-ES" dirty="0"/>
              <a:t>Un voltio es la cantidad de Julios de que tiene un culombio de carga cuando lo colocamos en un determinado punto</a:t>
            </a:r>
          </a:p>
          <a:p>
            <a:pPr marL="0" indent="0" algn="ctr">
              <a:buNone/>
            </a:pPr>
            <a:r>
              <a:rPr lang="es-ES" sz="2600" dirty="0" smtClean="0"/>
              <a:t>V=Energía(julios)/q (culombios)</a:t>
            </a:r>
            <a:r>
              <a:rPr lang="es-ES" sz="2200" dirty="0" smtClean="0"/>
              <a:t> </a:t>
            </a:r>
            <a:endParaRPr lang="es-ES" sz="2200" dirty="0"/>
          </a:p>
          <a:p>
            <a:r>
              <a:rPr lang="es-ES" dirty="0" smtClean="0"/>
              <a:t>La intensidad de corriente I,  es la cantidad de culombios que pasan en 1 segundo y se mide en amperios (A) </a:t>
            </a:r>
          </a:p>
          <a:p>
            <a:pPr marL="0" indent="0" algn="ctr">
              <a:buNone/>
            </a:pPr>
            <a:r>
              <a:rPr lang="es-ES" sz="2600" dirty="0" smtClean="0"/>
              <a:t>I (amperios) = q(culombios)/t (</a:t>
            </a:r>
            <a:r>
              <a:rPr lang="es-ES" sz="2600" dirty="0" err="1" smtClean="0"/>
              <a:t>seg</a:t>
            </a:r>
            <a:r>
              <a:rPr lang="es-ES" sz="2600" dirty="0" smtClean="0"/>
              <a:t>.) </a:t>
            </a:r>
          </a:p>
          <a:p>
            <a:endParaRPr lang="es-ES" dirty="0" smtClean="0"/>
          </a:p>
          <a:p>
            <a:endParaRPr lang="es-ES" dirty="0" smtClean="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sz="900" b="0" i="0" u="none" strike="noStrike" cap="none" normalizeH="0" baseline="0" smtClean="0">
                <a:ln>
                  <a:noFill/>
                </a:ln>
                <a:solidFill>
                  <a:srgbClr val="000000"/>
                </a:solidFill>
                <a:effectLst/>
                <a:latin typeface="Arial" panose="020B0604020202020204" pitchFamily="34" charset="0"/>
              </a:rPr>
              <a:t>1 C = </a:t>
            </a:r>
            <a:r>
              <a:rPr kumimoji="0" lang="es-ES" sz="600" b="0" i="0" u="none" strike="noStrike" cap="none" normalizeH="0" baseline="0" smtClean="0">
                <a:ln>
                  <a:noFill/>
                </a:ln>
                <a:solidFill>
                  <a:schemeClr val="tx1"/>
                </a:solidFill>
                <a:effectLst/>
              </a:rPr>
              <a:t>  </a:t>
            </a:r>
            <a:r>
              <a:rPr kumimoji="0" lang="es-ES" sz="13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 </a:t>
            </a:r>
            <a:r>
              <a:rPr kumimoji="0" lang="es-ES" sz="900" b="0" i="0" u="none" strike="noStrike" cap="none" normalizeH="0" baseline="0" smtClean="0">
                <a:ln>
                  <a:noFill/>
                </a:ln>
                <a:solidFill>
                  <a:srgbClr val="0B0080"/>
                </a:solidFill>
                <a:effectLst/>
                <a:latin typeface="Arial" panose="020B0604020202020204" pitchFamily="34" charset="0"/>
                <a:cs typeface="Arial" panose="020B0604020202020204" pitchFamily="34" charset="0"/>
                <a:hlinkClick r:id="rId2" tooltip="Carga eléctrica"/>
              </a:rPr>
              <a:t>e</a:t>
            </a:r>
            <a:r>
              <a:rPr kumimoji="0" lang="es-ES" sz="900" b="0" i="0" u="none" strike="noStrike" cap="none" normalizeH="0" baseline="30000" smtClean="0">
                <a:ln>
                  <a:noFill/>
                </a:ln>
                <a:solidFill>
                  <a:srgbClr val="0B0080"/>
                </a:solidFill>
                <a:effectLst/>
                <a:latin typeface="Arial" panose="020B0604020202020204" pitchFamily="34" charset="0"/>
                <a:cs typeface="Arial" panose="020B0604020202020204" pitchFamily="34" charset="0"/>
                <a:hlinkClick r:id="rId2" tooltip="Carga eléctrica"/>
              </a:rPr>
              <a:t>-</a:t>
            </a:r>
            <a:r>
              <a:rPr kumimoji="0" lang="es-ES" sz="600" b="0" i="0" u="none" strike="noStrike" cap="none" normalizeH="0" baseline="0" smtClean="0">
                <a:ln>
                  <a:noFill/>
                </a:ln>
                <a:solidFill>
                  <a:schemeClr val="tx1"/>
                </a:solidFill>
                <a:effectLst/>
              </a:rPr>
              <a:t> </a:t>
            </a:r>
            <a:endParaRPr kumimoji="0" lang="es-ES" sz="1800" b="0" i="0" u="none" strike="noStrike" cap="none" normalizeH="0" baseline="0" smtClean="0">
              <a:ln>
                <a:noFill/>
              </a:ln>
              <a:solidFill>
                <a:schemeClr val="tx1"/>
              </a:solidFill>
              <a:effectLst/>
              <a:latin typeface="Arial" panose="020B0604020202020204" pitchFamily="34" charset="0"/>
            </a:endParaRPr>
          </a:p>
        </p:txBody>
      </p:sp>
      <p:pic>
        <p:nvPicPr>
          <p:cNvPr id="6147" name="Picture 3" descr="6,241 509\times1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98425"/>
            <a:ext cx="12858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www-fen.upc.es/wfib/virtualab/marco/dipol.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213654" y="2072556"/>
            <a:ext cx="28003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9494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Voltaje, corriente y resistencia</a:t>
            </a:r>
            <a:endParaRPr lang="es-ES" dirty="0"/>
          </a:p>
        </p:txBody>
      </p:sp>
      <p:sp>
        <p:nvSpPr>
          <p:cNvPr id="3" name="Marcador de contenido 2"/>
          <p:cNvSpPr>
            <a:spLocks noGrp="1"/>
          </p:cNvSpPr>
          <p:nvPr>
            <p:ph idx="1"/>
          </p:nvPr>
        </p:nvSpPr>
        <p:spPr>
          <a:xfrm>
            <a:off x="2096218" y="2228003"/>
            <a:ext cx="6474725" cy="3630795"/>
          </a:xfrm>
        </p:spPr>
        <p:txBody>
          <a:bodyPr>
            <a:normAutofit fontScale="77500" lnSpcReduction="20000"/>
          </a:bodyPr>
          <a:lstStyle/>
          <a:p>
            <a:r>
              <a:rPr lang="es-ES" dirty="0"/>
              <a:t>Los metales conductores dejan que los electrones se muevan libremente, por lo que si aplicamos </a:t>
            </a:r>
            <a:r>
              <a:rPr lang="es-ES" dirty="0" smtClean="0"/>
              <a:t>voltaje, conectando los extremos de una pila (</a:t>
            </a:r>
            <a:r>
              <a:rPr lang="es-ES" dirty="0" err="1" smtClean="0"/>
              <a:t>cortocitcuito</a:t>
            </a:r>
            <a:r>
              <a:rPr lang="es-ES" dirty="0" smtClean="0"/>
              <a:t>), los </a:t>
            </a:r>
            <a:r>
              <a:rPr lang="es-ES" dirty="0"/>
              <a:t>electrones se mueven </a:t>
            </a:r>
            <a:r>
              <a:rPr lang="es-ES" dirty="0" smtClean="0"/>
              <a:t>generando </a:t>
            </a:r>
            <a:r>
              <a:rPr lang="es-ES" dirty="0"/>
              <a:t>altísima </a:t>
            </a:r>
            <a:r>
              <a:rPr lang="es-ES" dirty="0" smtClean="0"/>
              <a:t>corriente, hasta que la diferencia de voltaje se hace cero porque hay el mismo número de cargas a los dos lados.</a:t>
            </a:r>
          </a:p>
          <a:p>
            <a:endParaRPr lang="es-ES" dirty="0"/>
          </a:p>
          <a:p>
            <a:r>
              <a:rPr lang="es-ES" b="1" dirty="0"/>
              <a:t>Si el material es solo parcialmente conductor, decimos que tiene RESISTENCIA. La ley de Ohm vincula la corriente producida por un determinado voltaje a la corriente que se produce en un determinado materia</a:t>
            </a:r>
            <a:r>
              <a:rPr lang="es-ES" dirty="0"/>
              <a:t>l. </a:t>
            </a:r>
          </a:p>
          <a:p>
            <a:pPr marL="0" indent="0">
              <a:buNone/>
            </a:pPr>
            <a:r>
              <a:rPr lang="es-ES" dirty="0"/>
              <a:t>                                                     </a:t>
            </a:r>
            <a:r>
              <a:rPr lang="es-ES" sz="4200" dirty="0" smtClean="0"/>
              <a:t>V=</a:t>
            </a:r>
            <a:r>
              <a:rPr lang="es-ES" sz="4200" dirty="0" err="1" smtClean="0"/>
              <a:t>IxR</a:t>
            </a:r>
            <a:endParaRPr lang="es-ES" sz="4200" dirty="0" smtClean="0"/>
          </a:p>
          <a:p>
            <a:pPr>
              <a:buFont typeface="Wingdings" panose="05000000000000000000" pitchFamily="2" charset="2"/>
              <a:buChar char="§"/>
            </a:pPr>
            <a:r>
              <a:rPr lang="es-ES" sz="1900" dirty="0" smtClean="0"/>
              <a:t>Los materiales son complejos, y no tienen generalmente resistencia constante, por lo que esta fórmula solo tiene plena validez para los componentes electrónico comerciales a los que llamamos “</a:t>
            </a:r>
            <a:r>
              <a:rPr lang="es-ES" sz="1900" b="1" dirty="0" smtClean="0"/>
              <a:t>resistores</a:t>
            </a:r>
            <a:r>
              <a:rPr lang="es-ES" sz="1900" dirty="0" smtClean="0"/>
              <a:t>”</a:t>
            </a:r>
          </a:p>
        </p:txBody>
      </p:sp>
      <p:pic>
        <p:nvPicPr>
          <p:cNvPr id="4" name="Imagen 3"/>
          <p:cNvPicPr>
            <a:picLocks noChangeAspect="1"/>
          </p:cNvPicPr>
          <p:nvPr/>
        </p:nvPicPr>
        <p:blipFill>
          <a:blip r:embed="rId2"/>
          <a:stretch>
            <a:fillRect/>
          </a:stretch>
        </p:blipFill>
        <p:spPr>
          <a:xfrm>
            <a:off x="321963" y="2471680"/>
            <a:ext cx="1774255" cy="680248"/>
          </a:xfrm>
          <a:prstGeom prst="rect">
            <a:avLst/>
          </a:prstGeom>
        </p:spPr>
      </p:pic>
      <p:pic>
        <p:nvPicPr>
          <p:cNvPr id="5" name="Imagen 4"/>
          <p:cNvPicPr>
            <a:picLocks noChangeAspect="1"/>
          </p:cNvPicPr>
          <p:nvPr/>
        </p:nvPicPr>
        <p:blipFill>
          <a:blip r:embed="rId3"/>
          <a:stretch>
            <a:fillRect/>
          </a:stretch>
        </p:blipFill>
        <p:spPr>
          <a:xfrm>
            <a:off x="252951" y="3621029"/>
            <a:ext cx="1912278" cy="884334"/>
          </a:xfrm>
          <a:prstGeom prst="rect">
            <a:avLst/>
          </a:prstGeom>
        </p:spPr>
      </p:pic>
      <p:pic>
        <p:nvPicPr>
          <p:cNvPr id="6" name="Imagen 5"/>
          <p:cNvPicPr>
            <a:picLocks noChangeAspect="1"/>
          </p:cNvPicPr>
          <p:nvPr/>
        </p:nvPicPr>
        <p:blipFill>
          <a:blip r:embed="rId4"/>
          <a:stretch>
            <a:fillRect/>
          </a:stretch>
        </p:blipFill>
        <p:spPr>
          <a:xfrm>
            <a:off x="563940" y="4828552"/>
            <a:ext cx="1499558" cy="1340951"/>
          </a:xfrm>
          <a:prstGeom prst="rect">
            <a:avLst/>
          </a:prstGeom>
        </p:spPr>
      </p:pic>
    </p:spTree>
    <p:extLst>
      <p:ext uri="{BB962C8B-B14F-4D97-AF65-F5344CB8AC3E}">
        <p14:creationId xmlns:p14="http://schemas.microsoft.com/office/powerpoint/2010/main" val="1613793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Leer resistores</a:t>
            </a:r>
            <a:endParaRPr lang="es-ES" dirty="0"/>
          </a:p>
        </p:txBody>
      </p:sp>
      <p:graphicFrame>
        <p:nvGraphicFramePr>
          <p:cNvPr id="6" name="Tabla 5"/>
          <p:cNvGraphicFramePr>
            <a:graphicFrameLocks noGrp="1"/>
          </p:cNvGraphicFramePr>
          <p:nvPr>
            <p:extLst>
              <p:ext uri="{D42A27DB-BD31-4B8C-83A1-F6EECF244321}">
                <p14:modId xmlns:p14="http://schemas.microsoft.com/office/powerpoint/2010/main" val="1609426418"/>
              </p:ext>
            </p:extLst>
          </p:nvPr>
        </p:nvGraphicFramePr>
        <p:xfrm>
          <a:off x="483084" y="2106492"/>
          <a:ext cx="7867285" cy="4405456"/>
        </p:xfrm>
        <a:graphic>
          <a:graphicData uri="http://schemas.openxmlformats.org/drawingml/2006/table">
            <a:tbl>
              <a:tblPr/>
              <a:tblGrid>
                <a:gridCol w="1262559"/>
                <a:gridCol w="291931"/>
                <a:gridCol w="1262559"/>
                <a:gridCol w="1262559"/>
                <a:gridCol w="1262559"/>
                <a:gridCol w="1262559"/>
                <a:gridCol w="1262559"/>
              </a:tblGrid>
              <a:tr h="580587">
                <a:tc gridSpan="2">
                  <a:txBody>
                    <a:bodyPr/>
                    <a:lstStyle/>
                    <a:p>
                      <a:pPr algn="ctr"/>
                      <a:r>
                        <a:rPr lang="es-ES" sz="1600" b="1" dirty="0"/>
                        <a:t>Color de la banda</a:t>
                      </a:r>
                      <a:endParaRPr lang="es-ES" sz="1600" dirty="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hMerge="1">
                  <a:txBody>
                    <a:bodyPr/>
                    <a:lstStyle/>
                    <a:p>
                      <a:endParaRPr lang="es-ES"/>
                    </a:p>
                  </a:txBody>
                  <a:tcPr/>
                </a:tc>
                <a:tc>
                  <a:txBody>
                    <a:bodyPr/>
                    <a:lstStyle/>
                    <a:p>
                      <a:pPr algn="ctr"/>
                      <a:r>
                        <a:rPr lang="es-ES" sz="1600" b="1"/>
                        <a:t>Valor de la 1°cifra significativa</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ctr"/>
                      <a:r>
                        <a:rPr lang="es-ES" sz="1600" b="1"/>
                        <a:t>Valor de la 2°cifra significativa</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ctr"/>
                      <a:r>
                        <a:rPr lang="es-ES" sz="1600" b="1"/>
                        <a:t>Multiplicador</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ctr"/>
                      <a:r>
                        <a:rPr lang="es-ES" sz="1600" b="1"/>
                        <a:t>Tolerancia</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ctr"/>
                      <a:r>
                        <a:rPr lang="es-ES" sz="1600" b="1"/>
                        <a:t>Coeficiente de temperatura</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179157">
                <a:tc>
                  <a:txBody>
                    <a:bodyPr/>
                    <a:lstStyle/>
                    <a:p>
                      <a:pPr algn="ctr"/>
                      <a:r>
                        <a:rPr lang="es-ES" sz="1600" u="none" strike="noStrike">
                          <a:solidFill>
                            <a:srgbClr val="0B0080"/>
                          </a:solidFill>
                          <a:effectLst/>
                          <a:hlinkClick r:id="rId2" tooltip="Negro (color)"/>
                        </a:rPr>
                        <a:t>Negro</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000000"/>
                    </a:solidFill>
                  </a:tcPr>
                </a:tc>
                <a:tc>
                  <a:txBody>
                    <a:bodyPr/>
                    <a:lstStyle/>
                    <a:p>
                      <a:pPr algn="ctr"/>
                      <a:r>
                        <a:rPr lang="es-ES" sz="1600"/>
                        <a:t>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1</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259443">
                <a:tc>
                  <a:txBody>
                    <a:bodyPr/>
                    <a:lstStyle/>
                    <a:p>
                      <a:pPr algn="ctr"/>
                      <a:r>
                        <a:rPr lang="es-ES" sz="1600" u="none" strike="noStrike">
                          <a:solidFill>
                            <a:srgbClr val="0B0080"/>
                          </a:solidFill>
                          <a:effectLst/>
                          <a:hlinkClick r:id="rId3" tooltip="Marrón"/>
                        </a:rPr>
                        <a:t>Marrón</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964B00"/>
                    </a:solidFill>
                  </a:tcPr>
                </a:tc>
                <a:tc>
                  <a:txBody>
                    <a:bodyPr/>
                    <a:lstStyle/>
                    <a:p>
                      <a:pPr algn="ctr"/>
                      <a:r>
                        <a:rPr lang="es-ES" sz="1600"/>
                        <a:t>1</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1</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10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±1%</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100ppm/°C</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259443">
                <a:tc>
                  <a:txBody>
                    <a:bodyPr/>
                    <a:lstStyle/>
                    <a:p>
                      <a:pPr algn="ctr"/>
                      <a:r>
                        <a:rPr lang="es-ES" sz="1600" u="none" strike="noStrike">
                          <a:solidFill>
                            <a:srgbClr val="0B0080"/>
                          </a:solidFill>
                          <a:effectLst/>
                          <a:hlinkClick r:id="rId4" tooltip="Rojo"/>
                        </a:rPr>
                        <a:t>Rojo</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0000"/>
                    </a:solidFill>
                  </a:tcPr>
                </a:tc>
                <a:tc>
                  <a:txBody>
                    <a:bodyPr/>
                    <a:lstStyle/>
                    <a:p>
                      <a:pPr algn="ctr"/>
                      <a:r>
                        <a:rPr lang="es-ES" sz="1600"/>
                        <a:t>2</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2</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100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±2%</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50ppm/°C</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259443">
                <a:tc>
                  <a:txBody>
                    <a:bodyPr/>
                    <a:lstStyle/>
                    <a:p>
                      <a:pPr algn="ctr"/>
                      <a:r>
                        <a:rPr lang="es-ES" sz="1600" u="none" strike="noStrike">
                          <a:solidFill>
                            <a:srgbClr val="0B0080"/>
                          </a:solidFill>
                          <a:effectLst/>
                          <a:hlinkClick r:id="rId5" tooltip="Naranja (color)"/>
                        </a:rPr>
                        <a:t>Naranja</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A000"/>
                    </a:solidFill>
                  </a:tcPr>
                </a:tc>
                <a:tc>
                  <a:txBody>
                    <a:bodyPr/>
                    <a:lstStyle/>
                    <a:p>
                      <a:pPr algn="ctr"/>
                      <a:r>
                        <a:rPr lang="es-ES" sz="1600" dirty="0"/>
                        <a:t>3</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3</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dirty="0"/>
                        <a:t>1 000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15ppm/°C</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259443">
                <a:tc>
                  <a:txBody>
                    <a:bodyPr/>
                    <a:lstStyle/>
                    <a:p>
                      <a:pPr algn="ctr"/>
                      <a:r>
                        <a:rPr lang="es-ES" sz="1600" u="none" strike="noStrike">
                          <a:solidFill>
                            <a:srgbClr val="0B0080"/>
                          </a:solidFill>
                          <a:effectLst/>
                          <a:hlinkClick r:id="rId6" tooltip="Amarillo"/>
                        </a:rPr>
                        <a:t>Amarillo</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00"/>
                    </a:solidFill>
                  </a:tcPr>
                </a:tc>
                <a:tc>
                  <a:txBody>
                    <a:bodyPr/>
                    <a:lstStyle/>
                    <a:p>
                      <a:pPr algn="ctr"/>
                      <a:r>
                        <a:rPr lang="es-ES" sz="1600"/>
                        <a:t>4</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4</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10 000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±4%</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25ppm/°C</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259443">
                <a:tc>
                  <a:txBody>
                    <a:bodyPr/>
                    <a:lstStyle/>
                    <a:p>
                      <a:pPr algn="ctr"/>
                      <a:r>
                        <a:rPr lang="es-ES" sz="1600" u="none" strike="noStrike">
                          <a:solidFill>
                            <a:srgbClr val="0B0080"/>
                          </a:solidFill>
                          <a:effectLst/>
                          <a:hlinkClick r:id="rId7" tooltip="Verde"/>
                        </a:rPr>
                        <a:t>Verde</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00CC00"/>
                    </a:solidFill>
                  </a:tcPr>
                </a:tc>
                <a:tc>
                  <a:txBody>
                    <a:bodyPr/>
                    <a:lstStyle/>
                    <a:p>
                      <a:pPr algn="ctr"/>
                      <a:r>
                        <a:rPr lang="es-ES" sz="1600"/>
                        <a:t>5</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5</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100 000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±0,5%</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20ppm/°C</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259443">
                <a:tc>
                  <a:txBody>
                    <a:bodyPr/>
                    <a:lstStyle/>
                    <a:p>
                      <a:pPr algn="ctr"/>
                      <a:r>
                        <a:rPr lang="es-ES" sz="1600" u="none" strike="noStrike">
                          <a:solidFill>
                            <a:srgbClr val="0B0080"/>
                          </a:solidFill>
                          <a:effectLst/>
                          <a:hlinkClick r:id="rId8" tooltip="Azul"/>
                        </a:rPr>
                        <a:t>Azul</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3366FF"/>
                    </a:solidFill>
                  </a:tcPr>
                </a:tc>
                <a:tc>
                  <a:txBody>
                    <a:bodyPr/>
                    <a:lstStyle/>
                    <a:p>
                      <a:pPr algn="ctr"/>
                      <a:r>
                        <a:rPr lang="es-ES" sz="1600"/>
                        <a:t>6</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6</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1 000 000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±0,25%</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dirty="0"/>
                        <a:t>10ppm/°C</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259443">
                <a:tc>
                  <a:txBody>
                    <a:bodyPr/>
                    <a:lstStyle/>
                    <a:p>
                      <a:pPr algn="ctr"/>
                      <a:r>
                        <a:rPr lang="es-ES" sz="1600" u="none" strike="noStrike">
                          <a:solidFill>
                            <a:srgbClr val="0B0080"/>
                          </a:solidFill>
                          <a:effectLst/>
                          <a:hlinkClick r:id="rId9" tooltip="Morado"/>
                        </a:rPr>
                        <a:t>Morado</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CC33CC"/>
                    </a:solidFill>
                  </a:tcPr>
                </a:tc>
                <a:tc>
                  <a:txBody>
                    <a:bodyPr/>
                    <a:lstStyle/>
                    <a:p>
                      <a:pPr algn="ctr"/>
                      <a:r>
                        <a:rPr lang="es-ES" sz="1600"/>
                        <a:t>7</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7</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10 000 000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±0,1%</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5ppm/°C</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259443">
                <a:tc>
                  <a:txBody>
                    <a:bodyPr/>
                    <a:lstStyle/>
                    <a:p>
                      <a:pPr algn="ctr"/>
                      <a:r>
                        <a:rPr lang="es-ES" sz="1600" u="none" strike="noStrike">
                          <a:solidFill>
                            <a:srgbClr val="0B0080"/>
                          </a:solidFill>
                          <a:effectLst/>
                          <a:hlinkClick r:id="rId10" tooltip="Gris"/>
                        </a:rPr>
                        <a:t>Gris</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999999"/>
                    </a:solidFill>
                  </a:tcPr>
                </a:tc>
                <a:tc>
                  <a:txBody>
                    <a:bodyPr/>
                    <a:lstStyle/>
                    <a:p>
                      <a:pPr algn="ctr"/>
                      <a:r>
                        <a:rPr lang="es-ES" sz="1600"/>
                        <a:t>8</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8</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100 000 000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±0.05%</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1ppm/°C</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259443">
                <a:tc>
                  <a:txBody>
                    <a:bodyPr/>
                    <a:lstStyle/>
                    <a:p>
                      <a:pPr algn="ctr"/>
                      <a:r>
                        <a:rPr lang="es-ES" sz="1600" u="none" strike="noStrike">
                          <a:solidFill>
                            <a:srgbClr val="0B0080"/>
                          </a:solidFill>
                          <a:effectLst/>
                          <a:hlinkClick r:id="rId11" tooltip="Blanco (color)"/>
                        </a:rPr>
                        <a:t>Blanco</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dirty="0"/>
                        <a:t>9</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9</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1 000 000 000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dirty="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179157">
                <a:tc>
                  <a:txBody>
                    <a:bodyPr/>
                    <a:lstStyle/>
                    <a:p>
                      <a:pPr algn="ctr"/>
                      <a:r>
                        <a:rPr lang="es-ES" sz="1600" u="none" strike="noStrike">
                          <a:solidFill>
                            <a:srgbClr val="0B0080"/>
                          </a:solidFill>
                          <a:effectLst/>
                          <a:hlinkClick r:id="rId12" tooltip="Color dorado"/>
                        </a:rPr>
                        <a:t>Dorado</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BDAC3D"/>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0,1</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±5%</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dirty="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179157">
                <a:tc>
                  <a:txBody>
                    <a:bodyPr/>
                    <a:lstStyle/>
                    <a:p>
                      <a:pPr algn="ctr"/>
                      <a:r>
                        <a:rPr lang="es-ES" sz="1600" u="none" strike="noStrike">
                          <a:solidFill>
                            <a:srgbClr val="0B0080"/>
                          </a:solidFill>
                          <a:effectLst/>
                          <a:hlinkClick r:id="rId13" tooltip="Color plata"/>
                        </a:rPr>
                        <a:t>Plateado</a:t>
                      </a: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CCCCCC"/>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r"/>
                      <a:r>
                        <a:rPr lang="es-ES" sz="1600"/>
                        <a:t>0,01</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±10%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dirty="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r h="179157">
                <a:tc>
                  <a:txBody>
                    <a:bodyPr/>
                    <a:lstStyle/>
                    <a:p>
                      <a:pPr algn="ctr"/>
                      <a:r>
                        <a:rPr lang="es-ES" sz="1600"/>
                        <a:t>Ninguno</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endParaRPr lang="es-ES" sz="1600"/>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a:t>±20%</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s-ES" sz="1600" dirty="0"/>
                        <a:t>-</a:t>
                      </a:r>
                    </a:p>
                  </a:txBody>
                  <a:tcPr marL="9292" marR="9292" marT="9292" marB="9292"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0888518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Potencia y disipación</a:t>
            </a:r>
            <a:endParaRPr lang="es-ES" dirty="0"/>
          </a:p>
        </p:txBody>
      </p:sp>
      <p:sp>
        <p:nvSpPr>
          <p:cNvPr id="3" name="Marcador de contenido 2"/>
          <p:cNvSpPr>
            <a:spLocks noGrp="1"/>
          </p:cNvSpPr>
          <p:nvPr>
            <p:ph idx="1"/>
          </p:nvPr>
        </p:nvSpPr>
        <p:spPr>
          <a:xfrm>
            <a:off x="581192" y="2563670"/>
            <a:ext cx="7989752" cy="3941302"/>
          </a:xfrm>
        </p:spPr>
        <p:txBody>
          <a:bodyPr>
            <a:normAutofit fontScale="85000" lnSpcReduction="20000"/>
          </a:bodyPr>
          <a:lstStyle/>
          <a:p>
            <a:r>
              <a:rPr lang="es-ES" dirty="0" smtClean="0"/>
              <a:t>La potencia eléctrica es la cantidad de energía potencial que se transforma por unidad de tiempo</a:t>
            </a:r>
          </a:p>
          <a:p>
            <a:r>
              <a:rPr lang="es-ES" dirty="0" smtClean="0"/>
              <a:t>La energía potencial se transforma en energía cinética cuando los electrones se mueven y en energía calorífica cuando los electrones chocan con material que ofrece resistencia. </a:t>
            </a:r>
          </a:p>
          <a:p>
            <a:r>
              <a:rPr lang="es-ES" dirty="0"/>
              <a:t>La unidad de potencia son los </a:t>
            </a:r>
            <a:r>
              <a:rPr lang="es-ES" dirty="0" err="1"/>
              <a:t>Watios</a:t>
            </a:r>
            <a:r>
              <a:rPr lang="es-ES" dirty="0"/>
              <a:t>. Un </a:t>
            </a:r>
            <a:r>
              <a:rPr lang="es-ES" dirty="0" err="1"/>
              <a:t>Watio</a:t>
            </a:r>
            <a:r>
              <a:rPr lang="es-ES" dirty="0"/>
              <a:t> es la transformación de un Julio en un segundo. </a:t>
            </a:r>
            <a:endParaRPr lang="es-ES" dirty="0" smtClean="0"/>
          </a:p>
          <a:p>
            <a:r>
              <a:rPr lang="es-ES" dirty="0" smtClean="0"/>
              <a:t>A partir de las definiciones de voltaje y corriente V=J/C e I=C/s podemos obtener la potencia</a:t>
            </a:r>
          </a:p>
          <a:p>
            <a:pPr marL="0" indent="0" algn="ctr">
              <a:buNone/>
            </a:pPr>
            <a:r>
              <a:rPr lang="es-ES" sz="3200" dirty="0" smtClean="0"/>
              <a:t>P=</a:t>
            </a:r>
            <a:r>
              <a:rPr lang="es-ES" sz="3200" dirty="0" err="1" smtClean="0"/>
              <a:t>VxI</a:t>
            </a:r>
            <a:r>
              <a:rPr lang="es-ES" sz="3200" dirty="0" smtClean="0"/>
              <a:t> </a:t>
            </a:r>
          </a:p>
          <a:p>
            <a:r>
              <a:rPr lang="es-ES" sz="1900" dirty="0" smtClean="0"/>
              <a:t>Las resistencias transforman la energía disipando calor</a:t>
            </a:r>
          </a:p>
          <a:p>
            <a:r>
              <a:rPr lang="es-ES" sz="1900" dirty="0" smtClean="0"/>
              <a:t>La potencia que disipa una resistencia es Pr=I</a:t>
            </a:r>
            <a:r>
              <a:rPr lang="es-ES" sz="1900" baseline="30000" dirty="0" smtClean="0"/>
              <a:t>2</a:t>
            </a:r>
            <a:r>
              <a:rPr lang="es-ES" sz="1900" dirty="0" smtClean="0"/>
              <a:t>xR=V</a:t>
            </a:r>
            <a:r>
              <a:rPr lang="es-ES" sz="1900" baseline="30000" dirty="0" smtClean="0"/>
              <a:t>2</a:t>
            </a:r>
            <a:r>
              <a:rPr lang="es-ES" sz="1900" dirty="0" smtClean="0"/>
              <a:t>/R</a:t>
            </a:r>
          </a:p>
          <a:p>
            <a:r>
              <a:rPr lang="es-ES" sz="1900" dirty="0" smtClean="0"/>
              <a:t>Lógicamente cuanto mas tiempo pase…. más energía disipará.</a:t>
            </a:r>
            <a:endParaRPr lang="es-ES" sz="1900" dirty="0"/>
          </a:p>
          <a:p>
            <a:pPr marL="0" indent="0" algn="ctr">
              <a:buNone/>
            </a:pPr>
            <a:endParaRPr lang="es-ES" sz="3200" dirty="0"/>
          </a:p>
          <a:p>
            <a:endParaRPr lang="es-ES" dirty="0" smtClean="0"/>
          </a:p>
          <a:p>
            <a:endParaRPr lang="es-ES" dirty="0"/>
          </a:p>
        </p:txBody>
      </p:sp>
    </p:spTree>
    <p:extLst>
      <p:ext uri="{BB962C8B-B14F-4D97-AF65-F5344CB8AC3E}">
        <p14:creationId xmlns:p14="http://schemas.microsoft.com/office/powerpoint/2010/main" val="1221486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Circuitos, no son cualquier cosa</a:t>
            </a:r>
            <a:endParaRPr lang="es-ES" dirty="0"/>
          </a:p>
        </p:txBody>
      </p:sp>
      <p:sp>
        <p:nvSpPr>
          <p:cNvPr id="3" name="Marcador de contenido 2"/>
          <p:cNvSpPr>
            <a:spLocks noGrp="1"/>
          </p:cNvSpPr>
          <p:nvPr>
            <p:ph idx="1"/>
          </p:nvPr>
        </p:nvSpPr>
        <p:spPr/>
        <p:txBody>
          <a:bodyPr anchor="t">
            <a:normAutofit/>
          </a:bodyPr>
          <a:lstStyle/>
          <a:p>
            <a:pPr marL="0" indent="0">
              <a:buNone/>
            </a:pPr>
            <a:r>
              <a:rPr lang="es-ES" b="1" dirty="0" smtClean="0"/>
              <a:t>Todo lo dicho hasta ahora es mentira….. Pero funciona</a:t>
            </a:r>
          </a:p>
          <a:p>
            <a:pPr marL="0" indent="0">
              <a:buNone/>
            </a:pPr>
            <a:r>
              <a:rPr lang="es-ES" dirty="0" smtClean="0"/>
              <a:t>En realidad sólo vale para corriente continua, que se mueve por un “circuito” con componentes que cumplen una serie de condiciones, como no perder carga ni capturarla (electricidad estática), que los componentes no radien o capturen radiaciones intrusas, que no se pierda masa, etc. </a:t>
            </a:r>
          </a:p>
          <a:p>
            <a:pPr marL="0" indent="0">
              <a:buNone/>
            </a:pPr>
            <a:r>
              <a:rPr lang="es-ES" dirty="0" smtClean="0"/>
              <a:t>En estas condiciones se cumplen las leyes de Kirchhoff que se resumen en dos:</a:t>
            </a:r>
          </a:p>
          <a:p>
            <a:r>
              <a:rPr lang="es-ES" dirty="0" smtClean="0"/>
              <a:t>La suma de las corriente en un nodo es cero.</a:t>
            </a:r>
          </a:p>
          <a:p>
            <a:r>
              <a:rPr lang="es-ES" dirty="0" smtClean="0"/>
              <a:t>La suma de las tensiones en un bucle cerrado es cero.</a:t>
            </a:r>
          </a:p>
        </p:txBody>
      </p:sp>
    </p:spTree>
    <p:extLst>
      <p:ext uri="{BB962C8B-B14F-4D97-AF65-F5344CB8AC3E}">
        <p14:creationId xmlns:p14="http://schemas.microsoft.com/office/powerpoint/2010/main" val="3816363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Leyes de </a:t>
            </a:r>
            <a:r>
              <a:rPr lang="es-ES" dirty="0" err="1" smtClean="0"/>
              <a:t>kirchHoff</a:t>
            </a:r>
            <a:r>
              <a:rPr lang="es-ES" dirty="0" smtClean="0"/>
              <a:t> para circuitos</a:t>
            </a:r>
            <a:endParaRPr lang="es-ES" dirty="0"/>
          </a:p>
        </p:txBody>
      </p:sp>
      <p:pic>
        <p:nvPicPr>
          <p:cNvPr id="7174" name="Picture 6" descr="http://www.gayatlacomulco.com/tutorials/fisica2/img4/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42" y="2534852"/>
            <a:ext cx="2925303" cy="217389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1.bp.blogspot.com/_vNFu_XRRH84/TCsxoz60ctI/AAAAAAAAI1c/GRsm2cjnjNg/s1600/escanear0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089" y="1954182"/>
            <a:ext cx="4729291" cy="339406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87752" y="5095581"/>
            <a:ext cx="3853337" cy="1077218"/>
          </a:xfrm>
          <a:prstGeom prst="rect">
            <a:avLst/>
          </a:prstGeom>
        </p:spPr>
        <p:txBody>
          <a:bodyPr wrap="square">
            <a:spAutoFit/>
          </a:bodyPr>
          <a:lstStyle/>
          <a:p>
            <a:r>
              <a:rPr lang="es-ES" sz="1600" dirty="0" smtClean="0"/>
              <a:t>Todas las corrientes que convergen en un nodo suman cero, o lo que es lo mismo, la corriente que entra es la misma que la que sale,</a:t>
            </a:r>
            <a:endParaRPr lang="es-ES" sz="1600" dirty="0"/>
          </a:p>
        </p:txBody>
      </p:sp>
      <p:sp>
        <p:nvSpPr>
          <p:cNvPr id="10" name="Rectángulo 9"/>
          <p:cNvSpPr/>
          <p:nvPr/>
        </p:nvSpPr>
        <p:spPr>
          <a:xfrm>
            <a:off x="4449433" y="5140211"/>
            <a:ext cx="3853337" cy="1631216"/>
          </a:xfrm>
          <a:prstGeom prst="rect">
            <a:avLst/>
          </a:prstGeom>
        </p:spPr>
        <p:txBody>
          <a:bodyPr wrap="square">
            <a:spAutoFit/>
          </a:bodyPr>
          <a:lstStyle/>
          <a:p>
            <a:r>
              <a:rPr lang="es-ES" sz="1600" dirty="0" smtClean="0"/>
              <a:t>Entre el punto A y el punto A la diferencia de potencial es cero, se vaya por el camino que se vaya, por ejemplo V1+VR1+VR2+VR4=0. </a:t>
            </a:r>
          </a:p>
          <a:p>
            <a:r>
              <a:rPr lang="es-ES" sz="1600" dirty="0" smtClean="0"/>
              <a:t>En este circuito hay 7 mallas o caminos cerrados</a:t>
            </a:r>
            <a:endParaRPr lang="es-ES" sz="1600" dirty="0"/>
          </a:p>
        </p:txBody>
      </p:sp>
    </p:spTree>
    <p:extLst>
      <p:ext uri="{BB962C8B-B14F-4D97-AF65-F5344CB8AC3E}">
        <p14:creationId xmlns:p14="http://schemas.microsoft.com/office/powerpoint/2010/main" val="1460839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semiconductores</a:t>
            </a:r>
            <a:endParaRPr lang="es-ES" dirty="0"/>
          </a:p>
        </p:txBody>
      </p:sp>
      <p:sp>
        <p:nvSpPr>
          <p:cNvPr id="3" name="Marcador de contenido 2"/>
          <p:cNvSpPr>
            <a:spLocks noGrp="1"/>
          </p:cNvSpPr>
          <p:nvPr>
            <p:ph idx="1"/>
          </p:nvPr>
        </p:nvSpPr>
        <p:spPr>
          <a:xfrm>
            <a:off x="2177591" y="2105455"/>
            <a:ext cx="6223670" cy="4091774"/>
          </a:xfrm>
        </p:spPr>
        <p:txBody>
          <a:bodyPr>
            <a:normAutofit fontScale="85000" lnSpcReduction="10000"/>
          </a:bodyPr>
          <a:lstStyle/>
          <a:p>
            <a:r>
              <a:rPr lang="es-ES" dirty="0" smtClean="0"/>
              <a:t>Un semiconductor es un cristal artificial que tiene de la propiedad de conducir la corriente eléctrica de forma distintas en distintas direcciones.  Al configurar su estructura a nivel atómico adquieren distintas propiedades. </a:t>
            </a:r>
          </a:p>
          <a:p>
            <a:r>
              <a:rPr lang="es-ES" dirty="0" smtClean="0"/>
              <a:t>El diodo es un semiconductor que conduce en una sola dirección</a:t>
            </a:r>
          </a:p>
          <a:p>
            <a:r>
              <a:rPr lang="es-ES" dirty="0" smtClean="0"/>
              <a:t>El LED es un diodo que emite luz al ser atravesado por la corriente</a:t>
            </a:r>
          </a:p>
          <a:p>
            <a:r>
              <a:rPr lang="es-ES" dirty="0" smtClean="0"/>
              <a:t>El fotodiodo es un diodo cuya resistencia varia según la luz recibida</a:t>
            </a:r>
          </a:p>
          <a:p>
            <a:r>
              <a:rPr lang="es-ES" dirty="0" smtClean="0"/>
              <a:t>El transistor es un semiconductor que conduce la corriente en una sola dirección, pero solo cuando se pone una cierta tensión en su base</a:t>
            </a:r>
          </a:p>
          <a:p>
            <a:r>
              <a:rPr lang="es-ES" dirty="0" smtClean="0"/>
              <a:t>Los semiconductores son dispositivos no lineales, eso quiere decir que no hay una fórmula que los describa siempre, sino que depende del estado funcionan de una u otra manera.</a:t>
            </a:r>
          </a:p>
          <a:p>
            <a:endParaRPr lang="es-ES" dirty="0"/>
          </a:p>
        </p:txBody>
      </p:sp>
      <p:pic>
        <p:nvPicPr>
          <p:cNvPr id="5" name="Picture 2" descr="http://media.corporate-ir.net/media_files/irol/19/196520/090808/MC33781_HR.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5801" y="1926346"/>
            <a:ext cx="127102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www.neoteo.com/wp-content/uploads/2015/05/logo80.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21772" y="2801889"/>
            <a:ext cx="950103"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www.electronicaembajadores.com/datos/fotos/articulos/grandes/sm/capsulas/smdl3dr.jpg"/>
          <p:cNvPicPr>
            <a:picLocks noChangeAspect="1" noChangeArrowheads="1"/>
          </p:cNvPicPr>
          <p:nvPr/>
        </p:nvPicPr>
        <p:blipFill rotWithShape="1">
          <a:blip r:embed="rId6">
            <a:extLst>
              <a:ext uri="{28A0092B-C50C-407E-A947-70E740481C1C}">
                <a14:useLocalDpi xmlns:a14="http://schemas.microsoft.com/office/drawing/2010/main" val="0"/>
              </a:ext>
            </a:extLst>
          </a:blip>
          <a:srcRect l="4920" t="-10474" r="11159" b="10474"/>
          <a:stretch/>
        </p:blipFill>
        <p:spPr bwMode="auto">
          <a:xfrm flipH="1">
            <a:off x="575461" y="2920715"/>
            <a:ext cx="1065229"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nsor led infrarojo emisor larga distancia ( fotodiodo) "/>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968" t="20948" r="17032" b="19341"/>
          <a:stretch/>
        </p:blipFill>
        <p:spPr bwMode="auto">
          <a:xfrm>
            <a:off x="1280929" y="3799383"/>
            <a:ext cx="893804" cy="83391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d1gsvnjtkwr6dd.cloudfront.net/large/SC-NPN-2N2222_LRG.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0132" y="4300784"/>
            <a:ext cx="1440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0033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Calcular Resistencias para Diodos </a:t>
            </a:r>
            <a:r>
              <a:rPr lang="es-ES" dirty="0" err="1" smtClean="0"/>
              <a:t>led</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885089445"/>
              </p:ext>
            </p:extLst>
          </p:nvPr>
        </p:nvGraphicFramePr>
        <p:xfrm>
          <a:off x="497707" y="2060292"/>
          <a:ext cx="5816440" cy="4153819"/>
        </p:xfrm>
        <a:graphic>
          <a:graphicData uri="http://schemas.openxmlformats.org/drawingml/2006/table">
            <a:tbl>
              <a:tblPr/>
              <a:tblGrid>
                <a:gridCol w="2908220"/>
                <a:gridCol w="2908220"/>
              </a:tblGrid>
              <a:tr h="766432">
                <a:tc>
                  <a:txBody>
                    <a:bodyPr/>
                    <a:lstStyle/>
                    <a:p>
                      <a:pPr algn="l"/>
                      <a:r>
                        <a:rPr lang="es-ES" sz="1600" dirty="0"/>
                        <a:t>Tipo de diodo</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c>
                  <a:txBody>
                    <a:bodyPr/>
                    <a:lstStyle/>
                    <a:p>
                      <a:pPr algn="l"/>
                      <a:r>
                        <a:rPr lang="es-ES" sz="1600"/>
                        <a:t>Diferencia de potencial típica (voltios)</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r>
              <a:tr h="437961">
                <a:tc>
                  <a:txBody>
                    <a:bodyPr/>
                    <a:lstStyle/>
                    <a:p>
                      <a:pPr algn="l"/>
                      <a:r>
                        <a:rPr lang="es-ES" sz="1600" dirty="0"/>
                        <a:t>Rojo de bajo brillo</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c>
                  <a:txBody>
                    <a:bodyPr/>
                    <a:lstStyle/>
                    <a:p>
                      <a:pPr algn="l"/>
                      <a:r>
                        <a:rPr lang="es-ES" sz="1600" dirty="0"/>
                        <a:t>1.7 voltios</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r>
              <a:tr h="766432">
                <a:tc>
                  <a:txBody>
                    <a:bodyPr/>
                    <a:lstStyle/>
                    <a:p>
                      <a:pPr algn="l"/>
                      <a:r>
                        <a:rPr lang="es-ES" sz="1600" dirty="0"/>
                        <a:t>Rojo de alto brillo, alta eficiencia y baja corriente</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c>
                  <a:txBody>
                    <a:bodyPr/>
                    <a:lstStyle/>
                    <a:p>
                      <a:pPr algn="l"/>
                      <a:r>
                        <a:rPr lang="es-ES" sz="1600" dirty="0"/>
                        <a:t>1.9 voltios</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r>
              <a:tr h="437961">
                <a:tc>
                  <a:txBody>
                    <a:bodyPr/>
                    <a:lstStyle/>
                    <a:p>
                      <a:pPr algn="l"/>
                      <a:r>
                        <a:rPr lang="es-ES" sz="1600" dirty="0"/>
                        <a:t>Naranja y amarillo</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c>
                  <a:txBody>
                    <a:bodyPr/>
                    <a:lstStyle/>
                    <a:p>
                      <a:pPr algn="l"/>
                      <a:r>
                        <a:rPr lang="es-ES" sz="1600" dirty="0"/>
                        <a:t>2 voltios</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r>
              <a:tr h="437961">
                <a:tc>
                  <a:txBody>
                    <a:bodyPr/>
                    <a:lstStyle/>
                    <a:p>
                      <a:pPr algn="l"/>
                      <a:r>
                        <a:rPr lang="es-ES" sz="1600"/>
                        <a:t>Verde</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c>
                  <a:txBody>
                    <a:bodyPr/>
                    <a:lstStyle/>
                    <a:p>
                      <a:pPr algn="l"/>
                      <a:r>
                        <a:rPr lang="es-ES" sz="1600" dirty="0"/>
                        <a:t>2.1 voltios</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r>
              <a:tr h="766432">
                <a:tc>
                  <a:txBody>
                    <a:bodyPr/>
                    <a:lstStyle/>
                    <a:p>
                      <a:pPr algn="l"/>
                      <a:r>
                        <a:rPr lang="es-ES" sz="1600" dirty="0"/>
                        <a:t>Blanco brillante, verde brillante y azul</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c>
                  <a:txBody>
                    <a:bodyPr/>
                    <a:lstStyle/>
                    <a:p>
                      <a:pPr algn="l"/>
                      <a:r>
                        <a:rPr lang="es-ES" sz="1600" dirty="0"/>
                        <a:t>3.4 voltios</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r>
              <a:tr h="437961">
                <a:tc>
                  <a:txBody>
                    <a:bodyPr/>
                    <a:lstStyle/>
                    <a:p>
                      <a:pPr algn="l"/>
                      <a:r>
                        <a:rPr lang="es-ES" sz="1600" dirty="0"/>
                        <a:t>Azul brillante y LED especializados</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c>
                  <a:txBody>
                    <a:bodyPr/>
                    <a:lstStyle/>
                    <a:p>
                      <a:pPr algn="l"/>
                      <a:r>
                        <a:rPr lang="es-ES" sz="1600" dirty="0"/>
                        <a:t>4.6 voltios</a:t>
                      </a:r>
                    </a:p>
                  </a:txBody>
                  <a:tcPr marL="52960" marR="52960" marT="26480" marB="2648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accent1">
                        <a:lumMod val="10000"/>
                        <a:lumOff val="90000"/>
                      </a:schemeClr>
                    </a:solidFill>
                  </a:tcPr>
                </a:tc>
              </a:tr>
            </a:tbl>
          </a:graphicData>
        </a:graphic>
      </p:graphicFrame>
      <p:pic>
        <p:nvPicPr>
          <p:cNvPr id="5124" name="Picture 4" descr="https://upload.wikimedia.org/wikipedia/commons/thumb/7/76/Circuito_LED.svg/200px-Circuito_LED.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028" y="1973361"/>
            <a:ext cx="1643886" cy="164388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441311" y="4155469"/>
            <a:ext cx="2702689" cy="2062103"/>
          </a:xfrm>
          <a:prstGeom prst="rect">
            <a:avLst/>
          </a:prstGeom>
        </p:spPr>
        <p:txBody>
          <a:bodyPr wrap="square">
            <a:spAutoFit/>
          </a:bodyPr>
          <a:lstStyle/>
          <a:p>
            <a:r>
              <a:rPr lang="es-ES" sz="1600" dirty="0">
                <a:solidFill>
                  <a:srgbClr val="252525"/>
                </a:solidFill>
              </a:rPr>
              <a:t>La mayoría de los fabricantes recomiendan 10</a:t>
            </a:r>
            <a:r>
              <a:rPr lang="es-ES" sz="1600" dirty="0">
                <a:solidFill>
                  <a:srgbClr val="0B0080"/>
                </a:solidFill>
                <a:hlinkClick r:id="rId3" tooltip="Miliamperio"/>
              </a:rPr>
              <a:t>mA</a:t>
            </a:r>
            <a:r>
              <a:rPr lang="es-ES" sz="1600" dirty="0">
                <a:solidFill>
                  <a:srgbClr val="252525"/>
                </a:solidFill>
              </a:rPr>
              <a:t> para los diodos azules de 430</a:t>
            </a:r>
            <a:r>
              <a:rPr lang="es-ES" sz="1600" dirty="0">
                <a:solidFill>
                  <a:srgbClr val="0B0080"/>
                </a:solidFill>
                <a:hlinkClick r:id="rId4" tooltip="Nm"/>
              </a:rPr>
              <a:t>nm</a:t>
            </a:r>
            <a:r>
              <a:rPr lang="es-ES" sz="1600" dirty="0">
                <a:solidFill>
                  <a:srgbClr val="252525"/>
                </a:solidFill>
              </a:rPr>
              <a:t>, 12</a:t>
            </a:r>
            <a:r>
              <a:rPr lang="es-ES" sz="1600" dirty="0">
                <a:solidFill>
                  <a:srgbClr val="0B0080"/>
                </a:solidFill>
                <a:hlinkClick r:id="rId3" tooltip="Miliamperio"/>
              </a:rPr>
              <a:t>mA</a:t>
            </a:r>
            <a:r>
              <a:rPr lang="es-ES" sz="1600" dirty="0">
                <a:solidFill>
                  <a:srgbClr val="252525"/>
                </a:solidFill>
              </a:rPr>
              <a:t> para los tipos que funcionan con 3.4 voltios y 20</a:t>
            </a:r>
            <a:r>
              <a:rPr lang="es-ES" sz="1600" dirty="0">
                <a:solidFill>
                  <a:srgbClr val="0B0080"/>
                </a:solidFill>
                <a:hlinkClick r:id="rId3" tooltip="Miliamperio"/>
              </a:rPr>
              <a:t>mA</a:t>
            </a:r>
            <a:r>
              <a:rPr lang="es-ES" sz="1600" dirty="0">
                <a:solidFill>
                  <a:srgbClr val="252525"/>
                </a:solidFill>
              </a:rPr>
              <a:t> para los diodos de voltajes menores</a:t>
            </a:r>
            <a:endParaRPr lang="es-ES" sz="1600" dirty="0"/>
          </a:p>
        </p:txBody>
      </p:sp>
      <p:sp>
        <p:nvSpPr>
          <p:cNvPr id="6" name="Rectángulo 5"/>
          <p:cNvSpPr/>
          <p:nvPr/>
        </p:nvSpPr>
        <p:spPr>
          <a:xfrm>
            <a:off x="488592" y="6346748"/>
            <a:ext cx="6476035" cy="369332"/>
          </a:xfrm>
          <a:prstGeom prst="rect">
            <a:avLst/>
          </a:prstGeom>
        </p:spPr>
        <p:txBody>
          <a:bodyPr wrap="square">
            <a:spAutoFit/>
          </a:bodyPr>
          <a:lstStyle/>
          <a:p>
            <a:r>
              <a:rPr lang="es-ES" dirty="0"/>
              <a:t>https://es.wikipedia.org/wiki/Circuito_de_LED</a:t>
            </a:r>
          </a:p>
        </p:txBody>
      </p:sp>
    </p:spTree>
    <p:extLst>
      <p:ext uri="{BB962C8B-B14F-4D97-AF65-F5344CB8AC3E}">
        <p14:creationId xmlns:p14="http://schemas.microsoft.com/office/powerpoint/2010/main" val="2858739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UN MICROCONTROLADOR PARA ARTISTAS</a:t>
            </a:r>
            <a:endParaRPr lang="es-ES" dirty="0"/>
          </a:p>
        </p:txBody>
      </p:sp>
      <p:sp>
        <p:nvSpPr>
          <p:cNvPr id="4" name="Marcador de contenido 3"/>
          <p:cNvSpPr>
            <a:spLocks noGrp="1"/>
          </p:cNvSpPr>
          <p:nvPr>
            <p:ph idx="1"/>
          </p:nvPr>
        </p:nvSpPr>
        <p:spPr>
          <a:xfrm>
            <a:off x="5018098" y="2337847"/>
            <a:ext cx="3690007" cy="3386371"/>
          </a:xfrm>
        </p:spPr>
        <p:txBody>
          <a:bodyPr>
            <a:normAutofit fontScale="70000" lnSpcReduction="20000"/>
          </a:bodyPr>
          <a:lstStyle/>
          <a:p>
            <a:r>
              <a:rPr lang="es-ES" dirty="0" smtClean="0"/>
              <a:t>Un </a:t>
            </a:r>
            <a:r>
              <a:rPr lang="es-ES" dirty="0" err="1" smtClean="0"/>
              <a:t>microcontrolador</a:t>
            </a:r>
            <a:r>
              <a:rPr lang="es-ES" dirty="0" smtClean="0"/>
              <a:t> es un pequeño ordenador sin sistema operativo, sin periféricos y con puertos de entrada y salida muy sencillos: pines</a:t>
            </a:r>
          </a:p>
          <a:p>
            <a:r>
              <a:rPr lang="es-ES" dirty="0" err="1" smtClean="0"/>
              <a:t>Arduino</a:t>
            </a:r>
            <a:r>
              <a:rPr lang="es-ES" dirty="0" smtClean="0"/>
              <a:t> es un </a:t>
            </a:r>
            <a:r>
              <a:rPr lang="es-ES" dirty="0" err="1" smtClean="0"/>
              <a:t>microcontrolador</a:t>
            </a:r>
            <a:r>
              <a:rPr lang="es-ES" dirty="0" smtClean="0"/>
              <a:t> diseñado para el arte, la educación  y el </a:t>
            </a:r>
            <a:r>
              <a:rPr lang="es-ES" dirty="0" err="1" smtClean="0"/>
              <a:t>prototipado</a:t>
            </a:r>
            <a:r>
              <a:rPr lang="es-ES" dirty="0" smtClean="0"/>
              <a:t>. </a:t>
            </a:r>
          </a:p>
          <a:p>
            <a:r>
              <a:rPr lang="es-ES" dirty="0" smtClean="0"/>
              <a:t>Se alimenta con 7-12 Voltios o a través de USB (5v)</a:t>
            </a:r>
          </a:p>
          <a:p>
            <a:r>
              <a:rPr lang="es-ES" dirty="0" smtClean="0"/>
              <a:t>Usa como puertos varios pines que pueden ser analógicos o digitales, de entrada o de salida. </a:t>
            </a:r>
          </a:p>
          <a:p>
            <a:r>
              <a:rPr lang="es-ES" dirty="0" smtClean="0"/>
              <a:t>Se programa en una variante de C++</a:t>
            </a:r>
          </a:p>
          <a:p>
            <a:r>
              <a:rPr lang="es-ES" dirty="0" smtClean="0"/>
              <a:t>Hay que saber un poco de programación y un poco de electrónica. </a:t>
            </a:r>
          </a:p>
          <a:p>
            <a:endParaRPr lang="es-ES" dirty="0"/>
          </a:p>
        </p:txBody>
      </p:sp>
      <p:pic>
        <p:nvPicPr>
          <p:cNvPr id="1030" name="Picture 6" descr="http://www.electronicaestudio.com/i/f/ArduinoUnoR3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743" y="2492623"/>
            <a:ext cx="4577355" cy="316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0402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Resistencias en serie, en paralelo y  divisores de tensión</a:t>
            </a:r>
            <a:endParaRPr lang="es-ES" dirty="0"/>
          </a:p>
        </p:txBody>
      </p:sp>
      <p:pic>
        <p:nvPicPr>
          <p:cNvPr id="5122" name="Picture 2" descr="http://cdn.instructables.com/FVV/HK5C/IJLPPLN6/FVVHK5CIJLPPLN6.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441" y="2475234"/>
            <a:ext cx="13049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cdn.instructables.com/F6K/L6JT/IJORX9GY/F6KL6JTIJORX9GY.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964" y="4502252"/>
            <a:ext cx="2121302" cy="146831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tecnologia-informatica.es/tecnologia/3eso/imagenes/Resistorsparall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922" y="2599059"/>
            <a:ext cx="21621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www.conocimientosweb.net/descargar/wp-content/uploads/2013/05/%E2%80%A2-F%C3%B3rmula-para-la-resistencia-equivalente-de-resistencia-en-paralel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0715" y="4589253"/>
            <a:ext cx="3222833" cy="103315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juanmora5to.files.wordpress.com/2014/05/serie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984" y="2475234"/>
            <a:ext cx="2216688" cy="126104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fresno.pntic.mec.es/~fagl0000/imagenes/formula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169" y="4744471"/>
            <a:ext cx="1989480" cy="40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883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Símbolos electrónicos básicos</a:t>
            </a:r>
            <a:endParaRPr lang="es-ES" dirty="0"/>
          </a:p>
        </p:txBody>
      </p:sp>
      <p:pic>
        <p:nvPicPr>
          <p:cNvPr id="8194" name="Picture 2" descr="http://3.bp.blogspot.com/-fnqZlR1ev7o/UxCDZDIZPVI/AAAAAAAAACA/b_I5u1pVslM/s1600/introd+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22" y="2083442"/>
            <a:ext cx="7741007" cy="441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223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Componentes electrónicos usuales</a:t>
            </a:r>
            <a:endParaRPr lang="es-ES" dirty="0"/>
          </a:p>
        </p:txBody>
      </p:sp>
      <p:sp>
        <p:nvSpPr>
          <p:cNvPr id="3" name="Marcador de contenido 2"/>
          <p:cNvSpPr>
            <a:spLocks noGrp="1"/>
          </p:cNvSpPr>
          <p:nvPr>
            <p:ph idx="1"/>
          </p:nvPr>
        </p:nvSpPr>
        <p:spPr>
          <a:xfrm>
            <a:off x="434888" y="2292011"/>
            <a:ext cx="2774656" cy="3630795"/>
          </a:xfrm>
        </p:spPr>
        <p:txBody>
          <a:bodyPr anchor="t">
            <a:normAutofit fontScale="92500" lnSpcReduction="10000"/>
          </a:bodyPr>
          <a:lstStyle/>
          <a:p>
            <a:pPr marL="0" indent="0">
              <a:buNone/>
            </a:pPr>
            <a:r>
              <a:rPr lang="es-ES" dirty="0" smtClean="0"/>
              <a:t>ENTRADA</a:t>
            </a:r>
          </a:p>
          <a:p>
            <a:r>
              <a:rPr lang="es-ES" dirty="0"/>
              <a:t>Conmutadores</a:t>
            </a:r>
          </a:p>
          <a:p>
            <a:r>
              <a:rPr lang="es-ES" dirty="0" smtClean="0"/>
              <a:t>LDR</a:t>
            </a:r>
            <a:r>
              <a:rPr lang="es-ES" dirty="0"/>
              <a:t> </a:t>
            </a:r>
            <a:r>
              <a:rPr lang="es-ES" dirty="0" smtClean="0"/>
              <a:t>(light </a:t>
            </a:r>
            <a:r>
              <a:rPr lang="es-ES" dirty="0" err="1" smtClean="0"/>
              <a:t>dependent</a:t>
            </a:r>
            <a:r>
              <a:rPr lang="es-ES" dirty="0" smtClean="0"/>
              <a:t> resistor)</a:t>
            </a:r>
          </a:p>
          <a:p>
            <a:r>
              <a:rPr lang="es-ES" dirty="0" smtClean="0"/>
              <a:t>Termistores</a:t>
            </a:r>
          </a:p>
          <a:p>
            <a:r>
              <a:rPr lang="es-ES" dirty="0" smtClean="0"/>
              <a:t>Micrófonos</a:t>
            </a:r>
          </a:p>
          <a:p>
            <a:r>
              <a:rPr lang="es-ES" dirty="0" smtClean="0"/>
              <a:t>Piezoeléctricos</a:t>
            </a:r>
          </a:p>
          <a:p>
            <a:r>
              <a:rPr lang="es-ES" dirty="0" smtClean="0"/>
              <a:t>Antenas</a:t>
            </a:r>
          </a:p>
          <a:p>
            <a:r>
              <a:rPr lang="es-ES" dirty="0" smtClean="0"/>
              <a:t>Motores</a:t>
            </a:r>
          </a:p>
          <a:p>
            <a:r>
              <a:rPr lang="es-ES" dirty="0" err="1" smtClean="0"/>
              <a:t>Etc</a:t>
            </a:r>
            <a:r>
              <a:rPr lang="es-ES" dirty="0" smtClean="0"/>
              <a:t>, </a:t>
            </a:r>
            <a:r>
              <a:rPr lang="es-ES" dirty="0" err="1" smtClean="0"/>
              <a:t>etc</a:t>
            </a:r>
            <a:r>
              <a:rPr lang="es-ES" dirty="0" smtClean="0"/>
              <a:t>, </a:t>
            </a:r>
          </a:p>
          <a:p>
            <a:endParaRPr lang="es-ES" dirty="0" smtClean="0"/>
          </a:p>
        </p:txBody>
      </p:sp>
      <p:sp>
        <p:nvSpPr>
          <p:cNvPr id="5" name="Marcador de contenido 2"/>
          <p:cNvSpPr txBox="1">
            <a:spLocks/>
          </p:cNvSpPr>
          <p:nvPr/>
        </p:nvSpPr>
        <p:spPr>
          <a:xfrm>
            <a:off x="5963396" y="2292011"/>
            <a:ext cx="2774656" cy="3630795"/>
          </a:xfrm>
          <a:prstGeom prst="rect">
            <a:avLst/>
          </a:prstGeom>
        </p:spPr>
        <p:txBody>
          <a:bodyPr vert="horz" lIns="91440" tIns="45720" rIns="91440" bIns="45720" rtlCol="0" anchor="t">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 dirty="0" smtClean="0"/>
              <a:t>SALIDA</a:t>
            </a:r>
          </a:p>
          <a:p>
            <a:r>
              <a:rPr lang="es-ES" dirty="0" smtClean="0"/>
              <a:t>Motores</a:t>
            </a:r>
          </a:p>
          <a:p>
            <a:r>
              <a:rPr lang="es-ES" dirty="0" smtClean="0"/>
              <a:t>LED</a:t>
            </a:r>
          </a:p>
          <a:p>
            <a:r>
              <a:rPr lang="es-ES" dirty="0" smtClean="0"/>
              <a:t>El-</a:t>
            </a:r>
            <a:r>
              <a:rPr lang="es-ES" dirty="0" err="1" smtClean="0"/>
              <a:t>wire</a:t>
            </a:r>
            <a:endParaRPr lang="es-ES" dirty="0" smtClean="0"/>
          </a:p>
          <a:p>
            <a:r>
              <a:rPr lang="es-ES" dirty="0" smtClean="0"/>
              <a:t>EL-panel</a:t>
            </a:r>
          </a:p>
          <a:p>
            <a:r>
              <a:rPr lang="es-ES" dirty="0" smtClean="0"/>
              <a:t>Zumbadores</a:t>
            </a:r>
          </a:p>
          <a:p>
            <a:r>
              <a:rPr lang="es-ES" dirty="0" smtClean="0"/>
              <a:t>Altavoces</a:t>
            </a:r>
          </a:p>
          <a:p>
            <a:r>
              <a:rPr lang="es-ES" dirty="0" err="1"/>
              <a:t>S</a:t>
            </a:r>
            <a:r>
              <a:rPr lang="es-ES" dirty="0" err="1" smtClean="0"/>
              <a:t>peakers</a:t>
            </a:r>
            <a:endParaRPr lang="es-ES" dirty="0" smtClean="0"/>
          </a:p>
          <a:p>
            <a:r>
              <a:rPr lang="es-ES" dirty="0" smtClean="0"/>
              <a:t>Antenas</a:t>
            </a:r>
          </a:p>
          <a:p>
            <a:endParaRPr lang="es-ES" dirty="0" smtClean="0"/>
          </a:p>
          <a:p>
            <a:endParaRPr lang="es-ES" dirty="0" smtClean="0"/>
          </a:p>
        </p:txBody>
      </p:sp>
      <p:sp>
        <p:nvSpPr>
          <p:cNvPr id="6" name="Marcador de contenido 2"/>
          <p:cNvSpPr txBox="1">
            <a:spLocks/>
          </p:cNvSpPr>
          <p:nvPr/>
        </p:nvSpPr>
        <p:spPr>
          <a:xfrm>
            <a:off x="3188740" y="2292011"/>
            <a:ext cx="2774656" cy="3630795"/>
          </a:xfrm>
          <a:prstGeom prst="rect">
            <a:avLst/>
          </a:prstGeom>
        </p:spPr>
        <p:txBody>
          <a:bodyPr vert="horz" lIns="91440" tIns="45720" rIns="91440" bIns="45720" rtlCol="0" anchor="t">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 dirty="0" smtClean="0"/>
              <a:t>CONTROL</a:t>
            </a:r>
          </a:p>
          <a:p>
            <a:r>
              <a:rPr lang="es-ES" dirty="0" smtClean="0"/>
              <a:t>Resistencias</a:t>
            </a:r>
          </a:p>
          <a:p>
            <a:r>
              <a:rPr lang="es-ES" dirty="0" smtClean="0"/>
              <a:t>Diodos</a:t>
            </a:r>
          </a:p>
          <a:p>
            <a:r>
              <a:rPr lang="es-ES" dirty="0" smtClean="0"/>
              <a:t>Condensadores</a:t>
            </a:r>
          </a:p>
          <a:p>
            <a:r>
              <a:rPr lang="es-ES" dirty="0" smtClean="0"/>
              <a:t>Inductores</a:t>
            </a:r>
          </a:p>
          <a:p>
            <a:r>
              <a:rPr lang="es-ES" dirty="0" smtClean="0"/>
              <a:t>Transistores</a:t>
            </a:r>
          </a:p>
          <a:p>
            <a:r>
              <a:rPr lang="es-ES" dirty="0" err="1"/>
              <a:t>B</a:t>
            </a:r>
            <a:r>
              <a:rPr lang="es-ES" dirty="0" err="1" smtClean="0"/>
              <a:t>iestables</a:t>
            </a:r>
            <a:endParaRPr lang="es-ES" dirty="0" smtClean="0"/>
          </a:p>
          <a:p>
            <a:r>
              <a:rPr lang="es-ES" dirty="0" smtClean="0"/>
              <a:t>Amplificadores</a:t>
            </a:r>
          </a:p>
          <a:p>
            <a:r>
              <a:rPr lang="es-ES" dirty="0" smtClean="0"/>
              <a:t>Puertas lógicas</a:t>
            </a:r>
          </a:p>
          <a:p>
            <a:r>
              <a:rPr lang="es-ES" dirty="0" err="1" smtClean="0"/>
              <a:t>Timers</a:t>
            </a:r>
            <a:r>
              <a:rPr lang="es-ES" dirty="0" smtClean="0"/>
              <a:t>, relojes</a:t>
            </a:r>
          </a:p>
          <a:p>
            <a:endParaRPr lang="es-ES" dirty="0" smtClean="0"/>
          </a:p>
        </p:txBody>
      </p:sp>
    </p:spTree>
    <p:extLst>
      <p:ext uri="{BB962C8B-B14F-4D97-AF65-F5344CB8AC3E}">
        <p14:creationId xmlns:p14="http://schemas.microsoft.com/office/powerpoint/2010/main" val="7547924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Arduino: límites y especificaciones</a:t>
            </a:r>
            <a:endParaRPr lang="es-ES" dirty="0"/>
          </a:p>
        </p:txBody>
      </p:sp>
      <p:sp>
        <p:nvSpPr>
          <p:cNvPr id="3" name="Marcador de contenido 2"/>
          <p:cNvSpPr>
            <a:spLocks noGrp="1"/>
          </p:cNvSpPr>
          <p:nvPr>
            <p:ph idx="1"/>
          </p:nvPr>
        </p:nvSpPr>
        <p:spPr>
          <a:xfrm>
            <a:off x="581192" y="2228003"/>
            <a:ext cx="7989752" cy="4265394"/>
          </a:xfrm>
        </p:spPr>
        <p:txBody>
          <a:bodyPr anchor="t">
            <a:normAutofit fontScale="85000" lnSpcReduction="20000"/>
          </a:bodyPr>
          <a:lstStyle/>
          <a:p>
            <a:r>
              <a:rPr lang="es-ES" dirty="0" smtClean="0"/>
              <a:t>Procesador</a:t>
            </a:r>
            <a:r>
              <a:rPr lang="en-US" dirty="0" smtClean="0"/>
              <a:t> de  8 bits</a:t>
            </a:r>
          </a:p>
          <a:p>
            <a:r>
              <a:rPr lang="en-US" dirty="0" smtClean="0"/>
              <a:t>32KB de </a:t>
            </a:r>
            <a:r>
              <a:rPr lang="es-ES" dirty="0" smtClean="0"/>
              <a:t>almacenamiento</a:t>
            </a:r>
          </a:p>
          <a:p>
            <a:r>
              <a:rPr lang="en-US" dirty="0" smtClean="0"/>
              <a:t>2KB de RAM o </a:t>
            </a:r>
            <a:r>
              <a:rPr lang="es-ES" dirty="0" smtClean="0"/>
              <a:t>memoria</a:t>
            </a:r>
            <a:r>
              <a:rPr lang="en-US" dirty="0" smtClean="0"/>
              <a:t> </a:t>
            </a:r>
            <a:r>
              <a:rPr lang="es-ES" dirty="0" smtClean="0"/>
              <a:t>volátil</a:t>
            </a:r>
          </a:p>
          <a:p>
            <a:r>
              <a:rPr lang="en-US" dirty="0" smtClean="0"/>
              <a:t>16MHz de </a:t>
            </a:r>
            <a:r>
              <a:rPr lang="es-ES" dirty="0" smtClean="0"/>
              <a:t>frecuencia de reloj</a:t>
            </a:r>
          </a:p>
          <a:p>
            <a:r>
              <a:rPr lang="es-ES" dirty="0" smtClean="0"/>
              <a:t>Máximo voltaje de entrada:  12V</a:t>
            </a:r>
          </a:p>
          <a:p>
            <a:r>
              <a:rPr lang="es-ES" dirty="0" smtClean="0"/>
              <a:t>Máx. corriente por un pin salida: 40 </a:t>
            </a:r>
            <a:r>
              <a:rPr lang="es-ES" dirty="0" err="1" smtClean="0"/>
              <a:t>mA.</a:t>
            </a:r>
            <a:r>
              <a:rPr lang="es-ES" dirty="0" smtClean="0"/>
              <a:t> No superar.</a:t>
            </a:r>
          </a:p>
          <a:p>
            <a:r>
              <a:rPr lang="es-ES" dirty="0" smtClean="0"/>
              <a:t>Máx. corriente entre todos los </a:t>
            </a:r>
            <a:r>
              <a:rPr lang="es-ES" dirty="0" err="1" smtClean="0"/>
              <a:t>pins</a:t>
            </a:r>
            <a:r>
              <a:rPr lang="es-ES" dirty="0" smtClean="0"/>
              <a:t> de salida: 200 </a:t>
            </a:r>
            <a:r>
              <a:rPr lang="es-ES" dirty="0" err="1" smtClean="0"/>
              <a:t>mA.</a:t>
            </a:r>
            <a:r>
              <a:rPr lang="es-ES" dirty="0" smtClean="0"/>
              <a:t> No superar.</a:t>
            </a:r>
          </a:p>
          <a:p>
            <a:r>
              <a:rPr lang="es-ES" dirty="0" smtClean="0"/>
              <a:t>Máx. tensión en un pin de entrada: 5V. No superar.</a:t>
            </a:r>
          </a:p>
          <a:p>
            <a:r>
              <a:rPr lang="es-ES" dirty="0" smtClean="0"/>
              <a:t>Máx. tensión pin 5V; 5V. No superar</a:t>
            </a:r>
          </a:p>
          <a:p>
            <a:r>
              <a:rPr lang="es-ES" dirty="0" err="1" smtClean="0"/>
              <a:t>Máx</a:t>
            </a:r>
            <a:r>
              <a:rPr lang="es-ES" dirty="0" smtClean="0"/>
              <a:t> corriente pin 5V: 500 </a:t>
            </a:r>
            <a:r>
              <a:rPr lang="es-ES" dirty="0" err="1" smtClean="0"/>
              <a:t>mA.</a:t>
            </a:r>
            <a:r>
              <a:rPr lang="es-ES" dirty="0" smtClean="0"/>
              <a:t> No superar.</a:t>
            </a:r>
          </a:p>
          <a:p>
            <a:r>
              <a:rPr lang="es-ES" dirty="0" err="1" smtClean="0"/>
              <a:t>Máx</a:t>
            </a:r>
            <a:r>
              <a:rPr lang="es-ES" dirty="0" smtClean="0"/>
              <a:t> tensión pin </a:t>
            </a:r>
            <a:r>
              <a:rPr lang="es-ES" dirty="0" err="1" smtClean="0"/>
              <a:t>Vin</a:t>
            </a:r>
            <a:r>
              <a:rPr lang="es-ES" dirty="0" smtClean="0"/>
              <a:t>: 12 V. No superar.</a:t>
            </a:r>
          </a:p>
          <a:p>
            <a:r>
              <a:rPr lang="es-ES" dirty="0" smtClean="0"/>
              <a:t>Max corriente pin 3.3 V : 50 </a:t>
            </a:r>
            <a:r>
              <a:rPr lang="es-ES" dirty="0" err="1" smtClean="0"/>
              <a:t>mA</a:t>
            </a:r>
            <a:endParaRPr lang="es-ES" dirty="0" smtClean="0"/>
          </a:p>
          <a:p>
            <a:r>
              <a:rPr lang="es-ES" dirty="0" smtClean="0"/>
              <a:t>Voltajes de referencia Analógica: de 0 a 5V. No salir de este rango.</a:t>
            </a:r>
          </a:p>
          <a:p>
            <a:endParaRPr lang="es-ES" dirty="0" smtClean="0"/>
          </a:p>
          <a:p>
            <a:endParaRPr lang="es-ES" dirty="0" smtClean="0"/>
          </a:p>
          <a:p>
            <a:endParaRPr lang="es-ES" dirty="0"/>
          </a:p>
        </p:txBody>
      </p:sp>
    </p:spTree>
    <p:extLst>
      <p:ext uri="{BB962C8B-B14F-4D97-AF65-F5344CB8AC3E}">
        <p14:creationId xmlns:p14="http://schemas.microsoft.com/office/powerpoint/2010/main" val="36305422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Programación básica para Arduino</a:t>
            </a:r>
            <a:endParaRPr lang="es-ES" dirty="0"/>
          </a:p>
        </p:txBody>
      </p:sp>
      <p:sp>
        <p:nvSpPr>
          <p:cNvPr id="3" name="Marcador de contenido 2"/>
          <p:cNvSpPr>
            <a:spLocks noGrp="1"/>
          </p:cNvSpPr>
          <p:nvPr>
            <p:ph idx="1"/>
          </p:nvPr>
        </p:nvSpPr>
        <p:spPr/>
        <p:txBody>
          <a:bodyPr/>
          <a:lstStyle/>
          <a:p>
            <a:r>
              <a:rPr lang="es-ES" dirty="0" smtClean="0"/>
              <a:t>Lenguaje, compilador, IDE</a:t>
            </a:r>
          </a:p>
          <a:p>
            <a:r>
              <a:rPr lang="es-ES" dirty="0" smtClean="0"/>
              <a:t>Anatomía de un programa Arduino</a:t>
            </a:r>
          </a:p>
          <a:p>
            <a:r>
              <a:rPr lang="es-ES" dirty="0" smtClean="0"/>
              <a:t>Configuración de pines de entrada y salida</a:t>
            </a:r>
          </a:p>
          <a:p>
            <a:r>
              <a:rPr lang="es-ES" dirty="0" smtClean="0"/>
              <a:t>Variables </a:t>
            </a:r>
          </a:p>
          <a:p>
            <a:r>
              <a:rPr lang="es-ES" dirty="0" smtClean="0"/>
              <a:t>Librerías </a:t>
            </a:r>
          </a:p>
          <a:p>
            <a:endParaRPr lang="es-ES" dirty="0" smtClean="0"/>
          </a:p>
          <a:p>
            <a:endParaRPr lang="es-ES" dirty="0" smtClean="0"/>
          </a:p>
          <a:p>
            <a:endParaRPr lang="es-ES" dirty="0" smtClean="0"/>
          </a:p>
        </p:txBody>
      </p:sp>
      <p:sp>
        <p:nvSpPr>
          <p:cNvPr id="4" name="Rectángulo 3"/>
          <p:cNvSpPr/>
          <p:nvPr/>
        </p:nvSpPr>
        <p:spPr>
          <a:xfrm>
            <a:off x="121535" y="6439344"/>
            <a:ext cx="8779398" cy="369332"/>
          </a:xfrm>
          <a:prstGeom prst="rect">
            <a:avLst/>
          </a:prstGeom>
        </p:spPr>
        <p:txBody>
          <a:bodyPr wrap="square">
            <a:spAutoFit/>
          </a:bodyPr>
          <a:lstStyle/>
          <a:p>
            <a:pPr algn="ctr"/>
            <a:r>
              <a:rPr lang="es-ES" dirty="0"/>
              <a:t>file:///D:/Arduino/reference/arduino.cc/en/Reference/HomePage.html</a:t>
            </a:r>
          </a:p>
        </p:txBody>
      </p:sp>
    </p:spTree>
    <p:extLst>
      <p:ext uri="{BB962C8B-B14F-4D97-AF65-F5344CB8AC3E}">
        <p14:creationId xmlns:p14="http://schemas.microsoft.com/office/powerpoint/2010/main" val="32874941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Lenguaje, compilador, IDE</a:t>
            </a:r>
            <a:endParaRPr lang="es-ES" dirty="0"/>
          </a:p>
        </p:txBody>
      </p:sp>
      <p:sp>
        <p:nvSpPr>
          <p:cNvPr id="3" name="Marcador de contenido 2"/>
          <p:cNvSpPr>
            <a:spLocks noGrp="1"/>
          </p:cNvSpPr>
          <p:nvPr>
            <p:ph idx="1"/>
          </p:nvPr>
        </p:nvSpPr>
        <p:spPr>
          <a:xfrm>
            <a:off x="1570008" y="2260122"/>
            <a:ext cx="7000935" cy="3723992"/>
          </a:xfrm>
        </p:spPr>
        <p:txBody>
          <a:bodyPr>
            <a:normAutofit fontScale="85000" lnSpcReduction="10000"/>
          </a:bodyPr>
          <a:lstStyle/>
          <a:p>
            <a:r>
              <a:rPr lang="es-ES" dirty="0" smtClean="0"/>
              <a:t>Arduino es un microprocesador (hardware), diseñado para facilitar la tarea a los artistas y para creación de prototipos</a:t>
            </a:r>
          </a:p>
          <a:p>
            <a:r>
              <a:rPr lang="es-ES" dirty="0" smtClean="0"/>
              <a:t>El lenguaje con el que programamos los </a:t>
            </a:r>
            <a:r>
              <a:rPr lang="es-ES" dirty="0" err="1" smtClean="0"/>
              <a:t>Arduinos</a:t>
            </a:r>
            <a:r>
              <a:rPr lang="es-ES" dirty="0" smtClean="0"/>
              <a:t> esta basado en Wiring y la sintaxis es la misma que la del C++. </a:t>
            </a:r>
          </a:p>
          <a:p>
            <a:r>
              <a:rPr lang="es-ES" dirty="0" smtClean="0"/>
              <a:t>Para escribir el código de programación es útil usar un IDE (</a:t>
            </a:r>
            <a:r>
              <a:rPr lang="es-ES" dirty="0" err="1" smtClean="0"/>
              <a:t>Integrated</a:t>
            </a:r>
            <a:r>
              <a:rPr lang="es-ES" dirty="0" smtClean="0"/>
              <a:t> </a:t>
            </a:r>
            <a:r>
              <a:rPr lang="es-ES" dirty="0" err="1" smtClean="0"/>
              <a:t>Development</a:t>
            </a:r>
            <a:r>
              <a:rPr lang="es-ES" dirty="0" smtClean="0"/>
              <a:t> </a:t>
            </a:r>
            <a:r>
              <a:rPr lang="es-ES" dirty="0" err="1" smtClean="0"/>
              <a:t>Enviroment</a:t>
            </a:r>
            <a:r>
              <a:rPr lang="es-ES" dirty="0" smtClean="0"/>
              <a:t> o Entorno integrado de desarrollo).</a:t>
            </a:r>
          </a:p>
          <a:p>
            <a:r>
              <a:rPr lang="es-ES" dirty="0" smtClean="0"/>
              <a:t>Un IDE es un entorno que incorpora procesador de textos, compilador, gestiones de librerías SW, </a:t>
            </a:r>
            <a:r>
              <a:rPr lang="es-ES" dirty="0" err="1" smtClean="0"/>
              <a:t>bootloader</a:t>
            </a:r>
            <a:r>
              <a:rPr lang="es-ES" dirty="0" smtClean="0"/>
              <a:t> para enviar el </a:t>
            </a:r>
            <a:r>
              <a:rPr lang="es-ES" dirty="0" err="1" smtClean="0"/>
              <a:t>sw</a:t>
            </a:r>
            <a:r>
              <a:rPr lang="es-ES" dirty="0" smtClean="0"/>
              <a:t> compilado al Arduino y otras utilidades especificas del desarrollo SW.</a:t>
            </a:r>
          </a:p>
          <a:p>
            <a:r>
              <a:rPr lang="es-ES" dirty="0" smtClean="0"/>
              <a:t>Una vez escrito el SW para Arduino hay que verificar que la sintaxis es correcta y enviarlo al HW Arduino a través del puerto USB, que debe estar configurador en el COM correcto. Todo esto se hace usando el IDE a de Arduino, pero hay otros </a:t>
            </a:r>
            <a:r>
              <a:rPr lang="es-ES" dirty="0" err="1" smtClean="0"/>
              <a:t>IDEs</a:t>
            </a:r>
            <a:r>
              <a:rPr lang="es-ES" dirty="0" smtClean="0"/>
              <a:t> que también se puede usar,</a:t>
            </a:r>
          </a:p>
          <a:p>
            <a:endParaRPr lang="es-ES" dirty="0" smtClean="0"/>
          </a:p>
          <a:p>
            <a:endParaRPr lang="es-ES" dirty="0" smtClean="0"/>
          </a:p>
        </p:txBody>
      </p:sp>
      <p:pic>
        <p:nvPicPr>
          <p:cNvPr id="8194" name="Picture 2" descr="marchio arduino.o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79" y="2124072"/>
            <a:ext cx="896847" cy="96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3442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Anatomía de un programa Arduino</a:t>
            </a:r>
            <a:endParaRPr lang="es-ES" dirty="0"/>
          </a:p>
        </p:txBody>
      </p:sp>
      <p:sp>
        <p:nvSpPr>
          <p:cNvPr id="3" name="Marcador de contenido 2"/>
          <p:cNvSpPr>
            <a:spLocks noGrp="1"/>
          </p:cNvSpPr>
          <p:nvPr>
            <p:ph idx="1"/>
          </p:nvPr>
        </p:nvSpPr>
        <p:spPr>
          <a:xfrm>
            <a:off x="581192" y="2228003"/>
            <a:ext cx="7989752" cy="4300119"/>
          </a:xfrm>
        </p:spPr>
        <p:txBody>
          <a:bodyPr>
            <a:normAutofit fontScale="92500" lnSpcReduction="20000"/>
          </a:bodyPr>
          <a:lstStyle/>
          <a:p>
            <a:r>
              <a:rPr lang="es-ES" dirty="0" smtClean="0"/>
              <a:t>Arduino define 2 funciones que han de ser escritas por el usuario</a:t>
            </a:r>
          </a:p>
          <a:p>
            <a:r>
              <a:rPr lang="es-ES" b="1" dirty="0" err="1"/>
              <a:t>s</a:t>
            </a:r>
            <a:r>
              <a:rPr lang="es-ES" b="1" dirty="0" err="1" smtClean="0"/>
              <a:t>etup</a:t>
            </a:r>
            <a:r>
              <a:rPr lang="es-ES" dirty="0" smtClean="0"/>
              <a:t>: esta función será la primera en ejecutarse y solo se ejecutará una vez. Está pensada para poner todas las inicializaciones, las cosas que es necesario hacer al principio y no necesitan hacerse más veces. Lo más importante que haremos en esta función es configurar los puertos de entrada y salida</a:t>
            </a:r>
          </a:p>
          <a:p>
            <a:r>
              <a:rPr lang="es-ES" b="1" dirty="0" err="1"/>
              <a:t>l</a:t>
            </a:r>
            <a:r>
              <a:rPr lang="es-ES" b="1" dirty="0" err="1" smtClean="0"/>
              <a:t>oop</a:t>
            </a:r>
            <a:r>
              <a:rPr lang="es-ES" dirty="0" smtClean="0"/>
              <a:t>: esta función se llama una y otra vez. Cada vez que se termina de ejecutar se vuelve a llamar. Esto permite que el Arduino este siempre como activo, esperando a que ocurra algo para actuar.</a:t>
            </a:r>
          </a:p>
          <a:p>
            <a:r>
              <a:rPr lang="es-ES" dirty="0" smtClean="0"/>
              <a:t>Además podemos escribir nuestras propias funciones y llamarlas desde la función </a:t>
            </a:r>
            <a:r>
              <a:rPr lang="es-ES" dirty="0" err="1" smtClean="0"/>
              <a:t>loop</a:t>
            </a:r>
            <a:r>
              <a:rPr lang="es-ES" dirty="0" smtClean="0"/>
              <a:t> o la función </a:t>
            </a:r>
            <a:r>
              <a:rPr lang="es-ES" dirty="0" err="1" smtClean="0"/>
              <a:t>setup</a:t>
            </a:r>
            <a:endParaRPr lang="es-ES" dirty="0" smtClean="0"/>
          </a:p>
          <a:p>
            <a:r>
              <a:rPr lang="es-ES" dirty="0" smtClean="0"/>
              <a:t>También podemos escribir clases C++, que es una forma de encapsular los datos junto con las funciones que saben interpretarlos.</a:t>
            </a:r>
          </a:p>
          <a:p>
            <a:r>
              <a:rPr lang="es-ES" dirty="0" smtClean="0"/>
              <a:t>Si tenemos varias funciones o clases que puede ser interesante reusar , podemos convertirlas en una librería</a:t>
            </a:r>
          </a:p>
          <a:p>
            <a:endParaRPr lang="es-ES" dirty="0"/>
          </a:p>
        </p:txBody>
      </p:sp>
    </p:spTree>
    <p:extLst>
      <p:ext uri="{BB962C8B-B14F-4D97-AF65-F5344CB8AC3E}">
        <p14:creationId xmlns:p14="http://schemas.microsoft.com/office/powerpoint/2010/main" val="20604736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Caja inútil: concepto</a:t>
            </a:r>
            <a:endParaRPr lang="es-ES" dirty="0"/>
          </a:p>
        </p:txBody>
      </p:sp>
      <p:pic>
        <p:nvPicPr>
          <p:cNvPr id="4" name="Imagen 3">
            <a:hlinkClick r:id="rId2"/>
          </p:cNvPr>
          <p:cNvPicPr>
            <a:picLocks noChangeAspect="1"/>
          </p:cNvPicPr>
          <p:nvPr/>
        </p:nvPicPr>
        <p:blipFill>
          <a:blip r:embed="rId3"/>
          <a:stretch>
            <a:fillRect/>
          </a:stretch>
        </p:blipFill>
        <p:spPr>
          <a:xfrm>
            <a:off x="395434" y="1930532"/>
            <a:ext cx="8286652" cy="4621731"/>
          </a:xfrm>
          <a:prstGeom prst="rect">
            <a:avLst/>
          </a:prstGeom>
        </p:spPr>
      </p:pic>
    </p:spTree>
    <p:extLst>
      <p:ext uri="{BB962C8B-B14F-4D97-AF65-F5344CB8AC3E}">
        <p14:creationId xmlns:p14="http://schemas.microsoft.com/office/powerpoint/2010/main" val="22777166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Caja inútil: esquema </a:t>
            </a:r>
            <a:r>
              <a:rPr lang="es-ES" dirty="0" err="1" smtClean="0"/>
              <a:t>electrico</a:t>
            </a:r>
            <a:endParaRPr lang="es-ES" dirty="0"/>
          </a:p>
        </p:txBody>
      </p:sp>
      <p:pic>
        <p:nvPicPr>
          <p:cNvPr id="4" name="Imagen 3"/>
          <p:cNvPicPr>
            <a:picLocks noChangeAspect="1"/>
          </p:cNvPicPr>
          <p:nvPr/>
        </p:nvPicPr>
        <p:blipFill>
          <a:blip r:embed="rId2"/>
          <a:stretch>
            <a:fillRect/>
          </a:stretch>
        </p:blipFill>
        <p:spPr>
          <a:xfrm>
            <a:off x="232399" y="2147643"/>
            <a:ext cx="8405092" cy="4320000"/>
          </a:xfrm>
          <a:prstGeom prst="rect">
            <a:avLst/>
          </a:prstGeom>
        </p:spPr>
      </p:pic>
    </p:spTree>
    <p:extLst>
      <p:ext uri="{BB962C8B-B14F-4D97-AF65-F5344CB8AC3E}">
        <p14:creationId xmlns:p14="http://schemas.microsoft.com/office/powerpoint/2010/main" val="13580076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Análisis del Código de una caja inútil</a:t>
            </a:r>
            <a:endParaRPr lang="es-ES" dirty="0"/>
          </a:p>
        </p:txBody>
      </p:sp>
      <p:sp>
        <p:nvSpPr>
          <p:cNvPr id="3" name="Marcador de contenido 2"/>
          <p:cNvSpPr>
            <a:spLocks noGrp="1"/>
          </p:cNvSpPr>
          <p:nvPr>
            <p:ph idx="1"/>
          </p:nvPr>
        </p:nvSpPr>
        <p:spPr>
          <a:xfrm>
            <a:off x="488595" y="2042808"/>
            <a:ext cx="8215567" cy="4629997"/>
          </a:xfrm>
        </p:spPr>
        <p:txBody>
          <a:bodyPr numCol="2" anchor="t">
            <a:normAutofit fontScale="25000" lnSpcReduction="20000"/>
          </a:bodyPr>
          <a:lstStyle/>
          <a:p>
            <a:pPr marL="0" indent="0">
              <a:buNone/>
            </a:pPr>
            <a:r>
              <a:rPr lang="es-ES" dirty="0"/>
              <a:t>#</a:t>
            </a:r>
            <a:r>
              <a:rPr lang="es-ES" sz="2800" dirty="0" err="1"/>
              <a:t>include</a:t>
            </a:r>
            <a:r>
              <a:rPr lang="es-ES" sz="2800" dirty="0"/>
              <a:t> &lt;</a:t>
            </a:r>
            <a:r>
              <a:rPr lang="es-ES" sz="2800" dirty="0" err="1"/>
              <a:t>Servo.h</a:t>
            </a:r>
            <a:r>
              <a:rPr lang="es-ES" sz="2800" dirty="0"/>
              <a:t>&gt; </a:t>
            </a:r>
          </a:p>
          <a:p>
            <a:pPr marL="0" indent="0">
              <a:buNone/>
            </a:pPr>
            <a:r>
              <a:rPr lang="es-ES" sz="2800" dirty="0" smtClean="0"/>
              <a:t>Servo </a:t>
            </a:r>
            <a:r>
              <a:rPr lang="es-ES" sz="2800" dirty="0" err="1"/>
              <a:t>servoDedo</a:t>
            </a:r>
            <a:r>
              <a:rPr lang="es-ES" sz="2800" dirty="0"/>
              <a:t>;</a:t>
            </a:r>
          </a:p>
          <a:p>
            <a:pPr marL="0" indent="0">
              <a:buNone/>
            </a:pPr>
            <a:r>
              <a:rPr lang="es-ES" sz="2800" dirty="0" err="1"/>
              <a:t>int</a:t>
            </a:r>
            <a:r>
              <a:rPr lang="es-ES" sz="2800" dirty="0"/>
              <a:t> </a:t>
            </a:r>
            <a:r>
              <a:rPr lang="es-ES" sz="2800" dirty="0" err="1"/>
              <a:t>pinInterruptor</a:t>
            </a:r>
            <a:r>
              <a:rPr lang="es-ES" sz="2800" dirty="0"/>
              <a:t> = 9; </a:t>
            </a:r>
          </a:p>
          <a:p>
            <a:pPr marL="0" indent="0">
              <a:buNone/>
            </a:pPr>
            <a:r>
              <a:rPr lang="es-ES" sz="2800" dirty="0" err="1"/>
              <a:t>int</a:t>
            </a:r>
            <a:r>
              <a:rPr lang="es-ES" sz="2800" dirty="0"/>
              <a:t> </a:t>
            </a:r>
            <a:r>
              <a:rPr lang="es-ES" sz="2800" dirty="0" err="1"/>
              <a:t>pinServoDedo</a:t>
            </a:r>
            <a:r>
              <a:rPr lang="es-ES" sz="2800" dirty="0"/>
              <a:t>=10;</a:t>
            </a:r>
          </a:p>
          <a:p>
            <a:pPr marL="0" indent="0">
              <a:buNone/>
            </a:pPr>
            <a:r>
              <a:rPr lang="es-ES" sz="2800" dirty="0" err="1"/>
              <a:t>int</a:t>
            </a:r>
            <a:r>
              <a:rPr lang="es-ES" sz="2800" dirty="0"/>
              <a:t> </a:t>
            </a:r>
            <a:r>
              <a:rPr lang="es-ES" sz="2800" dirty="0" err="1"/>
              <a:t>grados_apagado</a:t>
            </a:r>
            <a:r>
              <a:rPr lang="es-ES" sz="2800" dirty="0"/>
              <a:t>=70; //estos son los grados a los que se cierra el interruptor</a:t>
            </a:r>
          </a:p>
          <a:p>
            <a:pPr marL="0" indent="0">
              <a:buNone/>
            </a:pPr>
            <a:r>
              <a:rPr lang="es-ES" sz="2800" dirty="0" err="1"/>
              <a:t>int</a:t>
            </a:r>
            <a:r>
              <a:rPr lang="es-ES" sz="2800" dirty="0"/>
              <a:t> </a:t>
            </a:r>
            <a:r>
              <a:rPr lang="es-ES" sz="2800" dirty="0" err="1"/>
              <a:t>grados_descanso</a:t>
            </a:r>
            <a:r>
              <a:rPr lang="es-ES" sz="2800" dirty="0"/>
              <a:t>=18; // estos son los grados de reposo, no son cero para permitir mas recorrido de dedo</a:t>
            </a:r>
          </a:p>
          <a:p>
            <a:pPr marL="0" indent="0">
              <a:buNone/>
            </a:pPr>
            <a:r>
              <a:rPr lang="es-ES" sz="2800" dirty="0" err="1"/>
              <a:t>int</a:t>
            </a:r>
            <a:r>
              <a:rPr lang="es-ES" sz="2800" dirty="0"/>
              <a:t> </a:t>
            </a:r>
            <a:r>
              <a:rPr lang="es-ES" sz="2800" dirty="0" err="1"/>
              <a:t>pin_hight</a:t>
            </a:r>
            <a:r>
              <a:rPr lang="es-ES" sz="2800" dirty="0"/>
              <a:t>=8; // este es el pin de encendido del interruptor</a:t>
            </a:r>
          </a:p>
          <a:p>
            <a:pPr marL="0" indent="0">
              <a:buNone/>
            </a:pPr>
            <a:endParaRPr lang="es-ES" sz="2800" dirty="0"/>
          </a:p>
          <a:p>
            <a:pPr marL="0" indent="0">
              <a:buNone/>
            </a:pPr>
            <a:r>
              <a:rPr lang="es-ES" sz="2800" dirty="0" err="1" smtClean="0"/>
              <a:t>void</a:t>
            </a:r>
            <a:r>
              <a:rPr lang="es-ES" sz="2800" dirty="0" smtClean="0"/>
              <a:t> </a:t>
            </a:r>
            <a:r>
              <a:rPr lang="es-ES" sz="2800" dirty="0" err="1"/>
              <a:t>setup</a:t>
            </a:r>
            <a:r>
              <a:rPr lang="es-ES" sz="2800" dirty="0"/>
              <a:t>()</a:t>
            </a:r>
          </a:p>
          <a:p>
            <a:pPr marL="0" indent="0">
              <a:buNone/>
            </a:pPr>
            <a:r>
              <a:rPr lang="es-ES" sz="2800" dirty="0"/>
              <a:t>{</a:t>
            </a:r>
          </a:p>
          <a:p>
            <a:pPr marL="0" indent="0">
              <a:buNone/>
            </a:pPr>
            <a:r>
              <a:rPr lang="es-ES" sz="2800" dirty="0"/>
              <a:t>  </a:t>
            </a:r>
            <a:r>
              <a:rPr lang="es-ES" sz="2800" dirty="0" err="1"/>
              <a:t>pinMode</a:t>
            </a:r>
            <a:r>
              <a:rPr lang="es-ES" sz="2800" dirty="0"/>
              <a:t>(</a:t>
            </a:r>
            <a:r>
              <a:rPr lang="es-ES" sz="2800" dirty="0" err="1"/>
              <a:t>pin_hight</a:t>
            </a:r>
            <a:r>
              <a:rPr lang="es-ES" sz="2800" dirty="0"/>
              <a:t>, OUTPUT);</a:t>
            </a:r>
          </a:p>
          <a:p>
            <a:pPr marL="0" indent="0">
              <a:buNone/>
            </a:pPr>
            <a:r>
              <a:rPr lang="es-ES" sz="2800" dirty="0"/>
              <a:t>  </a:t>
            </a:r>
            <a:r>
              <a:rPr lang="es-ES" sz="2800" dirty="0" err="1"/>
              <a:t>digitalWrite</a:t>
            </a:r>
            <a:r>
              <a:rPr lang="es-ES" sz="2800" dirty="0"/>
              <a:t>(</a:t>
            </a:r>
            <a:r>
              <a:rPr lang="es-ES" sz="2800" dirty="0" err="1"/>
              <a:t>pin_hight</a:t>
            </a:r>
            <a:r>
              <a:rPr lang="es-ES" sz="2800" dirty="0"/>
              <a:t>, HIGH);</a:t>
            </a:r>
          </a:p>
          <a:p>
            <a:pPr marL="0" indent="0">
              <a:buNone/>
            </a:pPr>
            <a:r>
              <a:rPr lang="es-ES" sz="2800" dirty="0"/>
              <a:t>  </a:t>
            </a:r>
            <a:r>
              <a:rPr lang="es-ES" sz="2800" dirty="0" err="1"/>
              <a:t>pinMode</a:t>
            </a:r>
            <a:r>
              <a:rPr lang="es-ES" sz="2800" dirty="0"/>
              <a:t>(</a:t>
            </a:r>
            <a:r>
              <a:rPr lang="es-ES" sz="2800" dirty="0" err="1"/>
              <a:t>pinInterruptor</a:t>
            </a:r>
            <a:r>
              <a:rPr lang="es-ES" sz="2800" dirty="0"/>
              <a:t>, INPUT);</a:t>
            </a:r>
          </a:p>
          <a:p>
            <a:pPr marL="0" indent="0">
              <a:buNone/>
            </a:pPr>
            <a:r>
              <a:rPr lang="es-ES" sz="2800" dirty="0"/>
              <a:t>  </a:t>
            </a:r>
            <a:r>
              <a:rPr lang="es-ES" sz="2800" dirty="0" err="1"/>
              <a:t>servoDedo.attach</a:t>
            </a:r>
            <a:r>
              <a:rPr lang="es-ES" sz="2800" dirty="0"/>
              <a:t>(</a:t>
            </a:r>
            <a:r>
              <a:rPr lang="es-ES" sz="2800" dirty="0" err="1"/>
              <a:t>pinServoDedo</a:t>
            </a:r>
            <a:r>
              <a:rPr lang="es-ES" sz="2800" dirty="0"/>
              <a:t>); </a:t>
            </a:r>
          </a:p>
          <a:p>
            <a:pPr marL="0" indent="0">
              <a:buNone/>
            </a:pPr>
            <a:r>
              <a:rPr lang="es-ES" sz="2800" dirty="0"/>
              <a:t>  </a:t>
            </a:r>
            <a:r>
              <a:rPr lang="es-ES" sz="2800" dirty="0" err="1"/>
              <a:t>servoDedo.write</a:t>
            </a:r>
            <a:r>
              <a:rPr lang="es-ES" sz="2800" dirty="0"/>
              <a:t>(</a:t>
            </a:r>
            <a:r>
              <a:rPr lang="es-ES" sz="2800" dirty="0" err="1"/>
              <a:t>grados_descanso</a:t>
            </a:r>
            <a:r>
              <a:rPr lang="es-ES" sz="2800" dirty="0"/>
              <a:t>);  //dedo oculto a 0 grados</a:t>
            </a:r>
          </a:p>
          <a:p>
            <a:pPr marL="0" indent="0">
              <a:buNone/>
            </a:pPr>
            <a:r>
              <a:rPr lang="es-ES" sz="2800" dirty="0"/>
              <a:t>}</a:t>
            </a:r>
          </a:p>
          <a:p>
            <a:pPr marL="0" indent="0">
              <a:buNone/>
            </a:pPr>
            <a:r>
              <a:rPr lang="es-ES" sz="2800" dirty="0" err="1" smtClean="0"/>
              <a:t>void</a:t>
            </a:r>
            <a:r>
              <a:rPr lang="es-ES" sz="2800" dirty="0" smtClean="0"/>
              <a:t> </a:t>
            </a:r>
            <a:r>
              <a:rPr lang="es-ES" sz="2800" dirty="0" err="1"/>
              <a:t>loop</a:t>
            </a:r>
            <a:r>
              <a:rPr lang="es-ES" sz="2800" dirty="0" smtClean="0"/>
              <a:t>(){ </a:t>
            </a:r>
            <a:endParaRPr lang="es-ES" sz="2800" dirty="0"/>
          </a:p>
          <a:p>
            <a:pPr marL="0" indent="0">
              <a:buNone/>
            </a:pPr>
            <a:r>
              <a:rPr lang="es-ES" sz="2800" dirty="0"/>
              <a:t>  //</a:t>
            </a:r>
            <a:r>
              <a:rPr lang="es-ES" sz="2800" dirty="0" err="1"/>
              <a:t>if</a:t>
            </a:r>
            <a:r>
              <a:rPr lang="es-ES" sz="2800" dirty="0"/>
              <a:t> </a:t>
            </a:r>
            <a:r>
              <a:rPr lang="es-ES" sz="2800" dirty="0" err="1"/>
              <a:t>the</a:t>
            </a:r>
            <a:r>
              <a:rPr lang="es-ES" sz="2800" dirty="0"/>
              <a:t> </a:t>
            </a:r>
            <a:r>
              <a:rPr lang="es-ES" sz="2800" dirty="0" err="1"/>
              <a:t>switch</a:t>
            </a:r>
            <a:r>
              <a:rPr lang="es-ES" sz="2800" dirty="0"/>
              <a:t> </a:t>
            </a:r>
            <a:r>
              <a:rPr lang="es-ES" sz="2800" dirty="0" err="1"/>
              <a:t>is</a:t>
            </a:r>
            <a:r>
              <a:rPr lang="es-ES" sz="2800" dirty="0"/>
              <a:t> </a:t>
            </a:r>
            <a:r>
              <a:rPr lang="es-ES" sz="2800" dirty="0" err="1"/>
              <a:t>on</a:t>
            </a:r>
            <a:r>
              <a:rPr lang="es-ES" sz="2800" dirty="0"/>
              <a:t>, </a:t>
            </a:r>
            <a:r>
              <a:rPr lang="es-ES" sz="2800" dirty="0" err="1"/>
              <a:t>move</a:t>
            </a:r>
            <a:r>
              <a:rPr lang="es-ES" sz="2800" dirty="0"/>
              <a:t> </a:t>
            </a:r>
            <a:r>
              <a:rPr lang="es-ES" sz="2800" dirty="0" err="1"/>
              <a:t>door</a:t>
            </a:r>
            <a:r>
              <a:rPr lang="es-ES" sz="2800" dirty="0"/>
              <a:t> and </a:t>
            </a:r>
            <a:r>
              <a:rPr lang="es-ES" sz="2800" dirty="0" err="1"/>
              <a:t>finger</a:t>
            </a:r>
            <a:r>
              <a:rPr lang="es-ES" sz="2800" dirty="0"/>
              <a:t> </a:t>
            </a:r>
            <a:r>
              <a:rPr lang="es-ES" sz="2800" dirty="0" err="1"/>
              <a:t>to</a:t>
            </a:r>
            <a:r>
              <a:rPr lang="es-ES" sz="2800" dirty="0"/>
              <a:t> </a:t>
            </a:r>
            <a:r>
              <a:rPr lang="es-ES" sz="2800" dirty="0" err="1"/>
              <a:t>switch</a:t>
            </a:r>
            <a:r>
              <a:rPr lang="es-ES" sz="2800" dirty="0"/>
              <a:t> </a:t>
            </a:r>
            <a:r>
              <a:rPr lang="es-ES" sz="2800" dirty="0" err="1"/>
              <a:t>it</a:t>
            </a:r>
            <a:r>
              <a:rPr lang="es-ES" sz="2800" dirty="0"/>
              <a:t> off</a:t>
            </a:r>
          </a:p>
          <a:p>
            <a:pPr marL="0" indent="0">
              <a:buNone/>
            </a:pPr>
            <a:r>
              <a:rPr lang="es-ES" sz="2800" dirty="0"/>
              <a:t>  </a:t>
            </a:r>
            <a:r>
              <a:rPr lang="es-ES" sz="2800" dirty="0" err="1"/>
              <a:t>if</a:t>
            </a:r>
            <a:r>
              <a:rPr lang="es-ES" sz="2800" dirty="0"/>
              <a:t>(</a:t>
            </a:r>
            <a:r>
              <a:rPr lang="es-ES" sz="2800" dirty="0" err="1"/>
              <a:t>digitalRead</a:t>
            </a:r>
            <a:r>
              <a:rPr lang="es-ES" sz="2800" dirty="0"/>
              <a:t>(</a:t>
            </a:r>
            <a:r>
              <a:rPr lang="es-ES" sz="2800" dirty="0" err="1"/>
              <a:t>pinInterruptor</a:t>
            </a:r>
            <a:r>
              <a:rPr lang="es-ES" sz="2800" dirty="0"/>
              <a:t>) == HIGH)</a:t>
            </a:r>
          </a:p>
          <a:p>
            <a:pPr marL="0" indent="0">
              <a:buNone/>
            </a:pPr>
            <a:r>
              <a:rPr lang="es-ES" sz="2800" dirty="0"/>
              <a:t>  </a:t>
            </a:r>
            <a:r>
              <a:rPr lang="es-ES" sz="2800" dirty="0" smtClean="0"/>
              <a:t>{</a:t>
            </a:r>
            <a:endParaRPr lang="es-ES" sz="2800" dirty="0"/>
          </a:p>
          <a:p>
            <a:pPr marL="0" indent="0">
              <a:buNone/>
            </a:pPr>
            <a:r>
              <a:rPr lang="es-ES" sz="2800" dirty="0"/>
              <a:t>     </a:t>
            </a:r>
            <a:r>
              <a:rPr lang="es-ES" sz="2800" dirty="0" err="1"/>
              <a:t>apagaInterruptor</a:t>
            </a:r>
            <a:r>
              <a:rPr lang="es-ES" sz="2800" dirty="0"/>
              <a:t>();   </a:t>
            </a:r>
          </a:p>
          <a:p>
            <a:pPr marL="0" indent="0">
              <a:buNone/>
            </a:pPr>
            <a:r>
              <a:rPr lang="es-ES" sz="2800" dirty="0"/>
              <a:t>  }</a:t>
            </a:r>
          </a:p>
          <a:p>
            <a:pPr marL="0" indent="0">
              <a:buNone/>
            </a:pPr>
            <a:r>
              <a:rPr lang="es-ES" sz="2800" dirty="0"/>
              <a:t>  </a:t>
            </a:r>
          </a:p>
          <a:p>
            <a:pPr marL="0" indent="0">
              <a:buNone/>
            </a:pPr>
            <a:r>
              <a:rPr lang="es-ES" sz="2800" dirty="0" smtClean="0"/>
              <a:t>} //</a:t>
            </a:r>
            <a:r>
              <a:rPr lang="es-ES" sz="2800" dirty="0" err="1" smtClean="0"/>
              <a:t>loop</a:t>
            </a:r>
            <a:endParaRPr lang="es-ES" sz="2800" dirty="0"/>
          </a:p>
          <a:p>
            <a:pPr marL="0" indent="0">
              <a:buNone/>
            </a:pPr>
            <a:r>
              <a:rPr lang="es-ES" sz="2800" dirty="0" smtClean="0"/>
              <a:t>  </a:t>
            </a:r>
          </a:p>
          <a:p>
            <a:pPr marL="0" indent="0">
              <a:buNone/>
            </a:pPr>
            <a:endParaRPr lang="es-ES" sz="2800" dirty="0"/>
          </a:p>
          <a:p>
            <a:pPr marL="0" indent="0">
              <a:buNone/>
            </a:pPr>
            <a:r>
              <a:rPr lang="es-ES" sz="2800" dirty="0" smtClean="0"/>
              <a:t> </a:t>
            </a:r>
            <a:r>
              <a:rPr lang="es-ES" sz="2800" dirty="0" err="1"/>
              <a:t>void</a:t>
            </a:r>
            <a:r>
              <a:rPr lang="es-ES" sz="2800" dirty="0"/>
              <a:t> </a:t>
            </a:r>
            <a:r>
              <a:rPr lang="es-ES" sz="2800" dirty="0" err="1"/>
              <a:t>apagaInterruptor</a:t>
            </a:r>
            <a:r>
              <a:rPr lang="es-ES" sz="2800" dirty="0"/>
              <a:t>() </a:t>
            </a:r>
          </a:p>
          <a:p>
            <a:pPr marL="0" indent="0">
              <a:buNone/>
            </a:pPr>
            <a:r>
              <a:rPr lang="es-ES" sz="2800" dirty="0"/>
              <a:t>   {    </a:t>
            </a:r>
          </a:p>
          <a:p>
            <a:pPr marL="0" indent="0">
              <a:buNone/>
            </a:pPr>
            <a:r>
              <a:rPr lang="es-ES" sz="2800" dirty="0"/>
              <a:t>   </a:t>
            </a:r>
          </a:p>
          <a:p>
            <a:pPr marL="0" indent="0">
              <a:buNone/>
            </a:pPr>
            <a:r>
              <a:rPr lang="es-ES" sz="2800" dirty="0"/>
              <a:t>    //saca dedo</a:t>
            </a:r>
          </a:p>
          <a:p>
            <a:pPr marL="0" indent="0">
              <a:buNone/>
            </a:pPr>
            <a:r>
              <a:rPr lang="es-ES" sz="2800" dirty="0"/>
              <a:t>    </a:t>
            </a:r>
            <a:r>
              <a:rPr lang="es-ES" sz="2800" dirty="0" err="1"/>
              <a:t>int</a:t>
            </a:r>
            <a:r>
              <a:rPr lang="es-ES" sz="2800" dirty="0"/>
              <a:t> pos=0;</a:t>
            </a:r>
          </a:p>
          <a:p>
            <a:pPr marL="0" indent="0">
              <a:buNone/>
            </a:pPr>
            <a:r>
              <a:rPr lang="es-ES" sz="2800" dirty="0"/>
              <a:t>    </a:t>
            </a:r>
            <a:r>
              <a:rPr lang="es-ES" sz="2800" dirty="0" err="1"/>
              <a:t>int</a:t>
            </a:r>
            <a:r>
              <a:rPr lang="es-ES" sz="2800" dirty="0"/>
              <a:t> paso=2;</a:t>
            </a:r>
          </a:p>
          <a:p>
            <a:pPr marL="0" indent="0">
              <a:buNone/>
            </a:pPr>
            <a:r>
              <a:rPr lang="es-ES" sz="2800" dirty="0"/>
              <a:t>    </a:t>
            </a:r>
          </a:p>
          <a:p>
            <a:pPr marL="0" indent="0">
              <a:buNone/>
            </a:pPr>
            <a:r>
              <a:rPr lang="es-ES" sz="2800" dirty="0"/>
              <a:t>    </a:t>
            </a:r>
            <a:r>
              <a:rPr lang="es-ES" sz="2800" dirty="0" err="1"/>
              <a:t>for</a:t>
            </a:r>
            <a:r>
              <a:rPr lang="es-ES" sz="2800" dirty="0"/>
              <a:t>(pos = </a:t>
            </a:r>
            <a:r>
              <a:rPr lang="es-ES" sz="2800" dirty="0" err="1"/>
              <a:t>grados_descanso</a:t>
            </a:r>
            <a:r>
              <a:rPr lang="es-ES" sz="2800" dirty="0"/>
              <a:t>; pos &lt; </a:t>
            </a:r>
            <a:r>
              <a:rPr lang="es-ES" sz="2800" dirty="0" err="1"/>
              <a:t>grados_apagado</a:t>
            </a:r>
            <a:r>
              <a:rPr lang="es-ES" sz="2800" dirty="0"/>
              <a:t>; pos += paso)  </a:t>
            </a:r>
          </a:p>
          <a:p>
            <a:pPr marL="0" indent="0">
              <a:buNone/>
            </a:pPr>
            <a:r>
              <a:rPr lang="es-ES" sz="2800" dirty="0"/>
              <a:t>    {                                   </a:t>
            </a:r>
          </a:p>
          <a:p>
            <a:pPr marL="0" indent="0">
              <a:buNone/>
            </a:pPr>
            <a:r>
              <a:rPr lang="es-ES" sz="2800" dirty="0"/>
              <a:t>      </a:t>
            </a:r>
            <a:r>
              <a:rPr lang="es-ES" sz="2800" dirty="0" err="1"/>
              <a:t>servoDedo.write</a:t>
            </a:r>
            <a:r>
              <a:rPr lang="es-ES" sz="2800" dirty="0"/>
              <a:t>(pos);               </a:t>
            </a:r>
          </a:p>
          <a:p>
            <a:pPr marL="0" indent="0">
              <a:buNone/>
            </a:pPr>
            <a:r>
              <a:rPr lang="es-ES" sz="2800" dirty="0"/>
              <a:t>      </a:t>
            </a:r>
            <a:r>
              <a:rPr lang="es-ES" sz="2800" dirty="0" err="1"/>
              <a:t>delay</a:t>
            </a:r>
            <a:r>
              <a:rPr lang="es-ES" sz="2800" dirty="0"/>
              <a:t>(15);                       </a:t>
            </a:r>
          </a:p>
          <a:p>
            <a:pPr marL="0" indent="0">
              <a:buNone/>
            </a:pPr>
            <a:r>
              <a:rPr lang="es-ES" sz="2800" dirty="0"/>
              <a:t>    }  </a:t>
            </a:r>
          </a:p>
          <a:p>
            <a:pPr marL="0" indent="0">
              <a:buNone/>
            </a:pPr>
            <a:r>
              <a:rPr lang="es-ES" sz="2800" dirty="0"/>
              <a:t>    </a:t>
            </a:r>
          </a:p>
          <a:p>
            <a:pPr marL="0" indent="0">
              <a:buNone/>
            </a:pPr>
            <a:r>
              <a:rPr lang="es-ES" sz="2800" dirty="0"/>
              <a:t>    //mete dedo</a:t>
            </a:r>
          </a:p>
          <a:p>
            <a:pPr marL="0" indent="0">
              <a:buNone/>
            </a:pPr>
            <a:r>
              <a:rPr lang="es-ES" sz="2800" dirty="0"/>
              <a:t>    </a:t>
            </a:r>
            <a:r>
              <a:rPr lang="es-ES" sz="2800" dirty="0" err="1"/>
              <a:t>for</a:t>
            </a:r>
            <a:r>
              <a:rPr lang="es-ES" sz="2800" dirty="0"/>
              <a:t>(pos = </a:t>
            </a:r>
            <a:r>
              <a:rPr lang="es-ES" sz="2800" dirty="0" err="1"/>
              <a:t>grados_apagado</a:t>
            </a:r>
            <a:r>
              <a:rPr lang="es-ES" sz="2800" dirty="0"/>
              <a:t>; pos&gt;=</a:t>
            </a:r>
            <a:r>
              <a:rPr lang="es-ES" sz="2800" dirty="0" err="1"/>
              <a:t>grados_descanso</a:t>
            </a:r>
            <a:r>
              <a:rPr lang="es-ES" sz="2800" dirty="0"/>
              <a:t>; pos-=paso)      </a:t>
            </a:r>
          </a:p>
          <a:p>
            <a:pPr marL="0" indent="0">
              <a:buNone/>
            </a:pPr>
            <a:r>
              <a:rPr lang="es-ES" sz="2800" dirty="0"/>
              <a:t>    {                                </a:t>
            </a:r>
          </a:p>
          <a:p>
            <a:pPr marL="0" indent="0">
              <a:buNone/>
            </a:pPr>
            <a:r>
              <a:rPr lang="es-ES" sz="2800" dirty="0"/>
              <a:t>      </a:t>
            </a:r>
            <a:r>
              <a:rPr lang="es-ES" sz="2800" dirty="0" err="1"/>
              <a:t>servoDedo.write</a:t>
            </a:r>
            <a:r>
              <a:rPr lang="es-ES" sz="2800" dirty="0"/>
              <a:t>(pos);               </a:t>
            </a:r>
          </a:p>
          <a:p>
            <a:pPr marL="0" indent="0">
              <a:buNone/>
            </a:pPr>
            <a:r>
              <a:rPr lang="es-ES" sz="2800" dirty="0"/>
              <a:t>      </a:t>
            </a:r>
            <a:r>
              <a:rPr lang="es-ES" sz="2800" dirty="0" err="1"/>
              <a:t>delay</a:t>
            </a:r>
            <a:r>
              <a:rPr lang="es-ES" sz="2800" dirty="0"/>
              <a:t>(15);                        </a:t>
            </a:r>
          </a:p>
          <a:p>
            <a:pPr marL="0" indent="0">
              <a:buNone/>
            </a:pPr>
            <a:r>
              <a:rPr lang="es-ES" sz="2800" dirty="0"/>
              <a:t>    } </a:t>
            </a:r>
          </a:p>
          <a:p>
            <a:pPr marL="0" indent="0">
              <a:buNone/>
            </a:pPr>
            <a:r>
              <a:rPr lang="es-ES" sz="2800" dirty="0"/>
              <a:t>      </a:t>
            </a:r>
          </a:p>
          <a:p>
            <a:pPr marL="0" indent="0">
              <a:buNone/>
            </a:pPr>
            <a:r>
              <a:rPr lang="es-ES" sz="2800" dirty="0"/>
              <a:t>   } </a:t>
            </a:r>
          </a:p>
          <a:p>
            <a:pPr marL="0" indent="0">
              <a:buNone/>
            </a:pPr>
            <a:r>
              <a:rPr lang="es-ES" sz="2800" dirty="0"/>
              <a:t> </a:t>
            </a:r>
          </a:p>
        </p:txBody>
      </p:sp>
      <p:sp>
        <p:nvSpPr>
          <p:cNvPr id="6" name="Llamada de flecha a la izquierda 5"/>
          <p:cNvSpPr/>
          <p:nvPr/>
        </p:nvSpPr>
        <p:spPr>
          <a:xfrm>
            <a:off x="1688438" y="1880078"/>
            <a:ext cx="5117803" cy="460168"/>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smtClean="0"/>
              <a:t>Incluimos la librería de control de servomotores</a:t>
            </a:r>
            <a:endParaRPr lang="es-ES" sz="1100" dirty="0"/>
          </a:p>
        </p:txBody>
      </p:sp>
      <p:sp>
        <p:nvSpPr>
          <p:cNvPr id="7" name="Llamada de flecha a la izquierda 6"/>
          <p:cNvSpPr/>
          <p:nvPr/>
        </p:nvSpPr>
        <p:spPr>
          <a:xfrm>
            <a:off x="1688438" y="2042808"/>
            <a:ext cx="5117803" cy="460168"/>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smtClean="0"/>
              <a:t>Declaramos un objeto </a:t>
            </a:r>
            <a:r>
              <a:rPr lang="es-ES" sz="1100" dirty="0" err="1" smtClean="0"/>
              <a:t>servoDedo</a:t>
            </a:r>
            <a:r>
              <a:rPr lang="es-ES" sz="1100" dirty="0" smtClean="0"/>
              <a:t>, de la clase Servo</a:t>
            </a:r>
            <a:endParaRPr lang="es-ES" sz="1100" dirty="0"/>
          </a:p>
        </p:txBody>
      </p:sp>
      <p:sp>
        <p:nvSpPr>
          <p:cNvPr id="10" name="Llamada de flecha a la izquierda 9"/>
          <p:cNvSpPr/>
          <p:nvPr/>
        </p:nvSpPr>
        <p:spPr>
          <a:xfrm>
            <a:off x="1688438" y="2502975"/>
            <a:ext cx="5117803" cy="813661"/>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smtClean="0"/>
              <a:t>Declaramos e inicializamos las variables globales, también se pueden declarar en cualquier otro punto fuera de las funciones</a:t>
            </a:r>
            <a:endParaRPr lang="es-ES" sz="1100" dirty="0"/>
          </a:p>
        </p:txBody>
      </p:sp>
      <p:sp>
        <p:nvSpPr>
          <p:cNvPr id="11" name="Llamada de flecha a la izquierda 10"/>
          <p:cNvSpPr/>
          <p:nvPr/>
        </p:nvSpPr>
        <p:spPr>
          <a:xfrm>
            <a:off x="1688438" y="3735092"/>
            <a:ext cx="5117803" cy="68967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smtClean="0"/>
              <a:t>Dentro de la función </a:t>
            </a:r>
            <a:r>
              <a:rPr lang="es-ES" sz="1100" dirty="0" err="1" smtClean="0"/>
              <a:t>setup</a:t>
            </a:r>
            <a:r>
              <a:rPr lang="es-ES" sz="1100" dirty="0" smtClean="0"/>
              <a:t> configuramos el comportamiento de los puertos de Arduino </a:t>
            </a:r>
            <a:endParaRPr lang="es-ES" sz="1100" dirty="0"/>
          </a:p>
        </p:txBody>
      </p:sp>
      <p:sp>
        <p:nvSpPr>
          <p:cNvPr id="12" name="Llamada de flecha a la izquierda 11"/>
          <p:cNvSpPr/>
          <p:nvPr/>
        </p:nvSpPr>
        <p:spPr>
          <a:xfrm>
            <a:off x="1688438" y="4242659"/>
            <a:ext cx="5117803" cy="68967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err="1" smtClean="0"/>
              <a:t>servoDedo</a:t>
            </a:r>
            <a:r>
              <a:rPr lang="es-ES" sz="1100" dirty="0" smtClean="0"/>
              <a:t> es un objeto y ejecutamos las acciones asociadas al </a:t>
            </a:r>
            <a:r>
              <a:rPr lang="es-ES" sz="1100" dirty="0" err="1" smtClean="0"/>
              <a:t>servoDedo</a:t>
            </a:r>
            <a:r>
              <a:rPr lang="es-ES" sz="1100" dirty="0" smtClean="0"/>
              <a:t> con la notación </a:t>
            </a:r>
            <a:r>
              <a:rPr lang="es-ES" sz="1100" dirty="0" err="1" smtClean="0"/>
              <a:t>objeto.funcion</a:t>
            </a:r>
            <a:endParaRPr lang="es-ES" sz="1100" dirty="0"/>
          </a:p>
        </p:txBody>
      </p:sp>
      <p:sp>
        <p:nvSpPr>
          <p:cNvPr id="13" name="Llamada de flecha a la izquierda 12"/>
          <p:cNvSpPr/>
          <p:nvPr/>
        </p:nvSpPr>
        <p:spPr>
          <a:xfrm>
            <a:off x="1688438" y="5457732"/>
            <a:ext cx="5117803" cy="68967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smtClean="0"/>
              <a:t>con </a:t>
            </a:r>
            <a:r>
              <a:rPr lang="es-ES" sz="1100" dirty="0" err="1" smtClean="0"/>
              <a:t>digitalRead</a:t>
            </a:r>
            <a:r>
              <a:rPr lang="es-ES" sz="1100" dirty="0" smtClean="0"/>
              <a:t> leemos el estado del puerto en el que hemos colocado nuestro interruptor. Si está encendido, llamamos a una función que hemos escrito para apagarlo</a:t>
            </a:r>
            <a:endParaRPr lang="es-ES" sz="1100" dirty="0"/>
          </a:p>
        </p:txBody>
      </p:sp>
      <p:sp>
        <p:nvSpPr>
          <p:cNvPr id="5" name="Llamada de flecha a la izquierda 4"/>
          <p:cNvSpPr/>
          <p:nvPr/>
        </p:nvSpPr>
        <p:spPr>
          <a:xfrm>
            <a:off x="5693433" y="2150468"/>
            <a:ext cx="2894763" cy="644494"/>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smtClean="0"/>
              <a:t>Definimos nuestra función </a:t>
            </a:r>
            <a:r>
              <a:rPr lang="es-ES" sz="1100" dirty="0" err="1" smtClean="0"/>
              <a:t>apagaInterruptor</a:t>
            </a:r>
            <a:endParaRPr lang="es-ES" sz="1100" dirty="0"/>
          </a:p>
        </p:txBody>
      </p:sp>
      <p:sp>
        <p:nvSpPr>
          <p:cNvPr id="14" name="Llamada de flecha a la izquierda 13"/>
          <p:cNvSpPr/>
          <p:nvPr/>
        </p:nvSpPr>
        <p:spPr>
          <a:xfrm>
            <a:off x="5714513" y="2888684"/>
            <a:ext cx="2894763" cy="644494"/>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smtClean="0"/>
              <a:t>Dentro definimos dos variable locales para controlar la posición</a:t>
            </a:r>
            <a:endParaRPr lang="es-ES" sz="1100" dirty="0"/>
          </a:p>
        </p:txBody>
      </p:sp>
      <p:sp>
        <p:nvSpPr>
          <p:cNvPr id="17" name="Llamada de flecha a la izquierda 16"/>
          <p:cNvSpPr/>
          <p:nvPr/>
        </p:nvSpPr>
        <p:spPr>
          <a:xfrm>
            <a:off x="5714513" y="3920412"/>
            <a:ext cx="2894763" cy="644494"/>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smtClean="0"/>
              <a:t>Con el bucle </a:t>
            </a:r>
            <a:r>
              <a:rPr lang="es-ES" sz="1100" dirty="0" err="1" smtClean="0"/>
              <a:t>for</a:t>
            </a:r>
            <a:r>
              <a:rPr lang="es-ES" sz="1100" dirty="0"/>
              <a:t> </a:t>
            </a:r>
            <a:r>
              <a:rPr lang="es-ES" sz="1100" dirty="0" smtClean="0"/>
              <a:t>vamos moviendo el dedo poco a poco hasta la posición de apagado</a:t>
            </a:r>
            <a:endParaRPr lang="es-ES" sz="1100" dirty="0"/>
          </a:p>
        </p:txBody>
      </p:sp>
      <p:sp>
        <p:nvSpPr>
          <p:cNvPr id="18" name="Llamada de flecha a la izquierda 17"/>
          <p:cNvSpPr/>
          <p:nvPr/>
        </p:nvSpPr>
        <p:spPr>
          <a:xfrm>
            <a:off x="5714512" y="4974361"/>
            <a:ext cx="2894763" cy="644494"/>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smtClean="0"/>
              <a:t>Nuevamente usamos un bucle </a:t>
            </a:r>
            <a:r>
              <a:rPr lang="es-ES" sz="1100" dirty="0" err="1" smtClean="0"/>
              <a:t>for</a:t>
            </a:r>
            <a:r>
              <a:rPr lang="es-ES" sz="1100" dirty="0" smtClean="0"/>
              <a:t> para hacer que el dedo vuelva a su posición</a:t>
            </a:r>
            <a:endParaRPr lang="es-ES" sz="1100" dirty="0"/>
          </a:p>
        </p:txBody>
      </p:sp>
    </p:spTree>
    <p:extLst>
      <p:ext uri="{BB962C8B-B14F-4D97-AF65-F5344CB8AC3E}">
        <p14:creationId xmlns:p14="http://schemas.microsoft.com/office/powerpoint/2010/main" val="317938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10" grpId="1" animBg="1"/>
      <p:bldP spid="11" grpId="0" animBg="1"/>
      <p:bldP spid="11" grpId="1" animBg="1"/>
      <p:bldP spid="12" grpId="0" animBg="1"/>
      <p:bldP spid="12" grpId="1" animBg="1"/>
      <p:bldP spid="13" grpId="0" animBg="1"/>
      <p:bldP spid="13" grpId="1" animBg="1"/>
      <p:bldP spid="5" grpId="0" animBg="1"/>
      <p:bldP spid="5" grpId="1" animBg="1"/>
      <p:bldP spid="14" grpId="0" animBg="1"/>
      <p:bldP spid="14" grpId="1" animBg="1"/>
      <p:bldP spid="17" grpId="0" animBg="1"/>
      <p:bldP spid="17" grpId="1" animBg="1"/>
      <p:bldP spid="18" grpId="0" animBg="1"/>
      <p:bldP spid="1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Objetos interactivos</a:t>
            </a:r>
            <a:endParaRPr lang="es-ES" dirty="0"/>
          </a:p>
        </p:txBody>
      </p:sp>
      <p:sp>
        <p:nvSpPr>
          <p:cNvPr id="3" name="Marcador de contenido 2"/>
          <p:cNvSpPr>
            <a:spLocks noGrp="1"/>
          </p:cNvSpPr>
          <p:nvPr>
            <p:ph idx="1"/>
          </p:nvPr>
        </p:nvSpPr>
        <p:spPr>
          <a:xfrm>
            <a:off x="4892511" y="2181537"/>
            <a:ext cx="3678432" cy="2648932"/>
          </a:xfrm>
        </p:spPr>
        <p:txBody>
          <a:bodyPr>
            <a:normAutofit fontScale="85000" lnSpcReduction="10000"/>
          </a:bodyPr>
          <a:lstStyle/>
          <a:p>
            <a:pPr>
              <a:buFont typeface="Wingdings" panose="05000000000000000000" pitchFamily="2" charset="2"/>
              <a:buChar char="§"/>
            </a:pPr>
            <a:r>
              <a:rPr lang="es-ES" dirty="0" smtClean="0"/>
              <a:t>Los pines de entrada, son para recibir información del mundo exterior, mediante </a:t>
            </a:r>
            <a:r>
              <a:rPr lang="es-ES" b="1" dirty="0" smtClean="0"/>
              <a:t>SENSORES</a:t>
            </a:r>
          </a:p>
          <a:p>
            <a:pPr>
              <a:buFont typeface="Wingdings" panose="05000000000000000000" pitchFamily="2" charset="2"/>
              <a:buChar char="§"/>
            </a:pPr>
            <a:r>
              <a:rPr lang="es-ES" dirty="0" smtClean="0"/>
              <a:t>El </a:t>
            </a:r>
            <a:r>
              <a:rPr lang="es-ES" b="1" dirty="0" smtClean="0"/>
              <a:t>SOFTWARE</a:t>
            </a:r>
            <a:r>
              <a:rPr lang="es-ES" dirty="0" smtClean="0"/>
              <a:t> que programemos ha de tomar decisiones basadas en la información del mundo exterior </a:t>
            </a:r>
          </a:p>
          <a:p>
            <a:pPr>
              <a:buFont typeface="Wingdings" panose="05000000000000000000" pitchFamily="2" charset="2"/>
              <a:buChar char="§"/>
            </a:pPr>
            <a:r>
              <a:rPr lang="es-ES" dirty="0" smtClean="0"/>
              <a:t>Las decisiones las ejecutaremos a través de los pines de salida, que cambiarán la tensión de </a:t>
            </a:r>
            <a:r>
              <a:rPr lang="es-ES" b="1" dirty="0" smtClean="0"/>
              <a:t>ACTUADORES. </a:t>
            </a:r>
            <a:endParaRPr lang="es-ES" dirty="0"/>
          </a:p>
        </p:txBody>
      </p:sp>
      <p:pic>
        <p:nvPicPr>
          <p:cNvPr id="3076" name="Picture 4" descr="http://www.ruckusroots.org/wp-content/uploads/2013/05/2-2013_Feb15_ArtContraptions_Sessilanoid-01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40" y="2181537"/>
            <a:ext cx="4303482" cy="2871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581192" y="5608948"/>
            <a:ext cx="8129175" cy="369332"/>
          </a:xfrm>
          <a:prstGeom prst="rect">
            <a:avLst/>
          </a:prstGeom>
        </p:spPr>
        <p:txBody>
          <a:bodyPr wrap="square">
            <a:spAutoFit/>
          </a:bodyPr>
          <a:lstStyle/>
          <a:p>
            <a:pPr algn="ctr"/>
            <a:r>
              <a:rPr lang="es-ES" dirty="0"/>
              <a:t> </a:t>
            </a:r>
            <a:r>
              <a:rPr lang="es-ES" b="1" dirty="0"/>
              <a:t>SENSORES + DECISIONES+ ACCIÓN = </a:t>
            </a:r>
            <a:r>
              <a:rPr lang="es-ES" b="1" dirty="0" smtClean="0"/>
              <a:t>VIDA </a:t>
            </a:r>
            <a:r>
              <a:rPr lang="es-ES" b="1" dirty="0"/>
              <a:t>ARTIFICIAL</a:t>
            </a:r>
            <a:endParaRPr lang="es-ES" dirty="0"/>
          </a:p>
        </p:txBody>
      </p:sp>
    </p:spTree>
    <p:extLst>
      <p:ext uri="{BB962C8B-B14F-4D97-AF65-F5344CB8AC3E}">
        <p14:creationId xmlns:p14="http://schemas.microsoft.com/office/powerpoint/2010/main" val="22357471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Caja inútil: variaciones</a:t>
            </a:r>
            <a:endParaRPr lang="es-ES" dirty="0"/>
          </a:p>
        </p:txBody>
      </p:sp>
      <p:sp>
        <p:nvSpPr>
          <p:cNvPr id="3" name="Marcador de contenido 2"/>
          <p:cNvSpPr>
            <a:spLocks noGrp="1"/>
          </p:cNvSpPr>
          <p:nvPr>
            <p:ph idx="1"/>
          </p:nvPr>
        </p:nvSpPr>
        <p:spPr/>
        <p:txBody>
          <a:bodyPr/>
          <a:lstStyle/>
          <a:p>
            <a:r>
              <a:rPr lang="es-ES" dirty="0" smtClean="0"/>
              <a:t>Programar la caja para dotarla de gestualidad:</a:t>
            </a:r>
          </a:p>
          <a:p>
            <a:pPr lvl="1"/>
            <a:r>
              <a:rPr lang="es-ES" dirty="0" smtClean="0"/>
              <a:t>Ser tímida, se gruñona, ser fría, enfadarse progresivamente, vigilar la puerta, ser desconfiada, llore, se abra sola cuando este aburrida...</a:t>
            </a:r>
          </a:p>
          <a:p>
            <a:r>
              <a:rPr lang="es-ES" dirty="0" smtClean="0"/>
              <a:t>Cambiar el </a:t>
            </a:r>
            <a:r>
              <a:rPr lang="es-ES" dirty="0" err="1" smtClean="0"/>
              <a:t>hw</a:t>
            </a:r>
            <a:r>
              <a:rPr lang="es-ES" dirty="0" smtClean="0"/>
              <a:t> para que:</a:t>
            </a:r>
          </a:p>
          <a:p>
            <a:pPr lvl="1"/>
            <a:r>
              <a:rPr lang="es-ES" dirty="0" smtClean="0"/>
              <a:t>Emita sonidos, emita luces, detecte la presencia de alguien….</a:t>
            </a:r>
          </a:p>
          <a:p>
            <a:pPr marL="324000" lvl="1" indent="0">
              <a:buNone/>
            </a:pPr>
            <a:endParaRPr lang="es-ES" dirty="0" smtClean="0"/>
          </a:p>
          <a:p>
            <a:pPr lvl="1"/>
            <a:endParaRPr lang="es-ES" dirty="0"/>
          </a:p>
        </p:txBody>
      </p:sp>
    </p:spTree>
    <p:extLst>
      <p:ext uri="{BB962C8B-B14F-4D97-AF65-F5344CB8AC3E}">
        <p14:creationId xmlns:p14="http://schemas.microsoft.com/office/powerpoint/2010/main" val="26896371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Entradas y salidas digitales</a:t>
            </a:r>
            <a:endParaRPr lang="es-ES" dirty="0"/>
          </a:p>
        </p:txBody>
      </p:sp>
      <p:sp>
        <p:nvSpPr>
          <p:cNvPr id="3" name="Marcador de contenido 2"/>
          <p:cNvSpPr>
            <a:spLocks noGrp="1"/>
          </p:cNvSpPr>
          <p:nvPr>
            <p:ph idx="1"/>
          </p:nvPr>
        </p:nvSpPr>
        <p:spPr/>
        <p:txBody>
          <a:bodyPr/>
          <a:lstStyle/>
          <a:p>
            <a:r>
              <a:rPr lang="es-ES" dirty="0" err="1" smtClean="0"/>
              <a:t>pinMode</a:t>
            </a:r>
            <a:r>
              <a:rPr lang="es-ES" dirty="0" smtClean="0"/>
              <a:t> (n, OUTPUT/INPUT);</a:t>
            </a:r>
          </a:p>
          <a:p>
            <a:r>
              <a:rPr lang="es-ES" dirty="0"/>
              <a:t>v</a:t>
            </a:r>
            <a:r>
              <a:rPr lang="es-ES" dirty="0" smtClean="0"/>
              <a:t>alor=</a:t>
            </a:r>
            <a:r>
              <a:rPr lang="es-ES" dirty="0" err="1" smtClean="0"/>
              <a:t>digitalRead</a:t>
            </a:r>
            <a:r>
              <a:rPr lang="es-ES" dirty="0" smtClean="0"/>
              <a:t>(pin);</a:t>
            </a:r>
          </a:p>
          <a:p>
            <a:r>
              <a:rPr lang="es-ES" dirty="0" err="1" smtClean="0"/>
              <a:t>digitalWrite</a:t>
            </a:r>
            <a:r>
              <a:rPr lang="es-ES" dirty="0" smtClean="0"/>
              <a:t>(pin, valor);</a:t>
            </a:r>
            <a:endParaRPr lang="es-ES" dirty="0"/>
          </a:p>
        </p:txBody>
      </p:sp>
    </p:spTree>
    <p:extLst>
      <p:ext uri="{BB962C8B-B14F-4D97-AF65-F5344CB8AC3E}">
        <p14:creationId xmlns:p14="http://schemas.microsoft.com/office/powerpoint/2010/main" val="11381210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Salidas analógicas - PWM</a:t>
            </a:r>
            <a:endParaRPr lang="es-ES" dirty="0"/>
          </a:p>
        </p:txBody>
      </p:sp>
      <p:sp>
        <p:nvSpPr>
          <p:cNvPr id="3" name="Marcador de contenido 2"/>
          <p:cNvSpPr>
            <a:spLocks noGrp="1"/>
          </p:cNvSpPr>
          <p:nvPr>
            <p:ph idx="1"/>
          </p:nvPr>
        </p:nvSpPr>
        <p:spPr>
          <a:xfrm>
            <a:off x="581192" y="2228003"/>
            <a:ext cx="3330932" cy="4276492"/>
          </a:xfrm>
        </p:spPr>
        <p:txBody>
          <a:bodyPr>
            <a:normAutofit fontScale="85000" lnSpcReduction="10000"/>
          </a:bodyPr>
          <a:lstStyle/>
          <a:p>
            <a:r>
              <a:rPr lang="es-ES" dirty="0" smtClean="0"/>
              <a:t>Todos los pines digitales pueden funcionar como salida analógica.</a:t>
            </a:r>
          </a:p>
          <a:p>
            <a:r>
              <a:rPr lang="es-ES" dirty="0" smtClean="0"/>
              <a:t>La señal analógica es simulada mediante una señal cuadrada cuyos pulsos están modulados en duración</a:t>
            </a:r>
          </a:p>
          <a:p>
            <a:r>
              <a:rPr lang="es-ES" dirty="0" smtClean="0"/>
              <a:t>PWM (Pulse Wave </a:t>
            </a:r>
            <a:r>
              <a:rPr lang="es-ES" dirty="0" err="1" smtClean="0"/>
              <a:t>Modulation</a:t>
            </a:r>
            <a:r>
              <a:rPr lang="es-ES" dirty="0" smtClean="0"/>
              <a:t> o Modulación por pulsos)</a:t>
            </a:r>
          </a:p>
          <a:p>
            <a:r>
              <a:rPr lang="es-ES" dirty="0" smtClean="0"/>
              <a:t>Los valores que podemos escribir son valores de 0 a 5V en tramos </a:t>
            </a:r>
            <a:r>
              <a:rPr lang="es-ES" b="1" dirty="0" smtClean="0"/>
              <a:t>de 256 valores diferentes</a:t>
            </a:r>
          </a:p>
          <a:p>
            <a:r>
              <a:rPr lang="es-ES" b="1" dirty="0" err="1"/>
              <a:t>analogWrite</a:t>
            </a:r>
            <a:r>
              <a:rPr lang="es-ES" b="1" dirty="0"/>
              <a:t>(pin, valor); // el valor tiene que ser entre 0 y </a:t>
            </a:r>
            <a:r>
              <a:rPr lang="es-ES" b="1" dirty="0" smtClean="0"/>
              <a:t>255</a:t>
            </a:r>
          </a:p>
          <a:p>
            <a:endParaRPr lang="es-ES" dirty="0" smtClean="0"/>
          </a:p>
          <a:p>
            <a:pPr lvl="1"/>
            <a:endParaRPr lang="es-ES" dirty="0"/>
          </a:p>
        </p:txBody>
      </p:sp>
      <p:pic>
        <p:nvPicPr>
          <p:cNvPr id="4" name="Imagen 3"/>
          <p:cNvPicPr>
            <a:picLocks noChangeAspect="1"/>
          </p:cNvPicPr>
          <p:nvPr/>
        </p:nvPicPr>
        <p:blipFill>
          <a:blip r:embed="rId2"/>
          <a:stretch>
            <a:fillRect/>
          </a:stretch>
        </p:blipFill>
        <p:spPr>
          <a:xfrm>
            <a:off x="4386461" y="2067748"/>
            <a:ext cx="4264741" cy="2645655"/>
          </a:xfrm>
          <a:prstGeom prst="rect">
            <a:avLst/>
          </a:prstGeom>
        </p:spPr>
      </p:pic>
      <p:sp>
        <p:nvSpPr>
          <p:cNvPr id="5" name="Marcador de contenido 2"/>
          <p:cNvSpPr txBox="1">
            <a:spLocks/>
          </p:cNvSpPr>
          <p:nvPr/>
        </p:nvSpPr>
        <p:spPr>
          <a:xfrm>
            <a:off x="4576067" y="4807670"/>
            <a:ext cx="4426531" cy="43269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s-ES" sz="1600" dirty="0" smtClean="0"/>
              <a:t>0 se corresponde con 0V y 255 con 5 V.</a:t>
            </a:r>
          </a:p>
          <a:p>
            <a:r>
              <a:rPr lang="es-ES" sz="1600" dirty="0" err="1" smtClean="0"/>
              <a:t>analogWrite</a:t>
            </a:r>
            <a:r>
              <a:rPr lang="es-ES" sz="1600" dirty="0" smtClean="0"/>
              <a:t>(pin, 192); //3,75 voltios</a:t>
            </a:r>
          </a:p>
          <a:p>
            <a:r>
              <a:rPr lang="es-ES" sz="1600" dirty="0" err="1" smtClean="0"/>
              <a:t>analogWrite</a:t>
            </a:r>
            <a:r>
              <a:rPr lang="es-ES" sz="1600" dirty="0" smtClean="0"/>
              <a:t>(pin, 127);// 2,5 voltios</a:t>
            </a:r>
          </a:p>
          <a:p>
            <a:r>
              <a:rPr lang="es-ES" sz="1600" dirty="0" err="1" smtClean="0"/>
              <a:t>analogWrite</a:t>
            </a:r>
            <a:r>
              <a:rPr lang="es-ES" sz="1600" dirty="0" smtClean="0"/>
              <a:t>(pin, 51); // 1 voltio</a:t>
            </a:r>
          </a:p>
          <a:p>
            <a:endParaRPr lang="es-ES" dirty="0" smtClean="0"/>
          </a:p>
          <a:p>
            <a:pPr lvl="1"/>
            <a:endParaRPr lang="es-ES" dirty="0"/>
          </a:p>
        </p:txBody>
      </p:sp>
    </p:spTree>
    <p:extLst>
      <p:ext uri="{BB962C8B-B14F-4D97-AF65-F5344CB8AC3E}">
        <p14:creationId xmlns:p14="http://schemas.microsoft.com/office/powerpoint/2010/main" val="34075585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Entradas analógicas </a:t>
            </a:r>
            <a:endParaRPr lang="es-ES" dirty="0"/>
          </a:p>
        </p:txBody>
      </p:sp>
      <p:sp>
        <p:nvSpPr>
          <p:cNvPr id="3" name="Marcador de contenido 2"/>
          <p:cNvSpPr>
            <a:spLocks noGrp="1"/>
          </p:cNvSpPr>
          <p:nvPr>
            <p:ph idx="1"/>
          </p:nvPr>
        </p:nvSpPr>
        <p:spPr/>
        <p:txBody>
          <a:bodyPr/>
          <a:lstStyle/>
          <a:p>
            <a:r>
              <a:rPr lang="es-ES" dirty="0" smtClean="0"/>
              <a:t>Las entradas analógicas A0-A5, sólo pueden ser entradas, no es necesario usar </a:t>
            </a:r>
            <a:r>
              <a:rPr lang="es-ES" dirty="0" err="1" smtClean="0"/>
              <a:t>pinMode</a:t>
            </a:r>
            <a:r>
              <a:rPr lang="es-ES" dirty="0" smtClean="0"/>
              <a:t> para configurarlas</a:t>
            </a:r>
          </a:p>
          <a:p>
            <a:r>
              <a:rPr lang="es-ES" dirty="0" smtClean="0"/>
              <a:t>Conversión Analógico/Digital (A/D) que divide la entrada en 1024 valores, entre 0 y 1023. 0 para 0 V y 1023 para 5V.</a:t>
            </a:r>
          </a:p>
          <a:p>
            <a:r>
              <a:rPr lang="es-ES" dirty="0" smtClean="0"/>
              <a:t>valor=</a:t>
            </a:r>
            <a:r>
              <a:rPr lang="es-ES" dirty="0" err="1" smtClean="0"/>
              <a:t>analogRead</a:t>
            </a:r>
            <a:r>
              <a:rPr lang="es-ES" dirty="0" smtClean="0"/>
              <a:t>(</a:t>
            </a:r>
            <a:r>
              <a:rPr lang="es-ES" dirty="0" err="1" smtClean="0"/>
              <a:t>pin_analogico</a:t>
            </a:r>
            <a:r>
              <a:rPr lang="es-ES" dirty="0" smtClean="0"/>
              <a:t>);</a:t>
            </a:r>
          </a:p>
          <a:p>
            <a:r>
              <a:rPr lang="es-ES" dirty="0" err="1" smtClean="0"/>
              <a:t>analogReference</a:t>
            </a:r>
            <a:r>
              <a:rPr lang="es-ES" dirty="0" smtClean="0"/>
              <a:t>(</a:t>
            </a:r>
            <a:r>
              <a:rPr lang="es-ES" dirty="0" err="1" smtClean="0"/>
              <a:t>tipo_referencia</a:t>
            </a:r>
            <a:r>
              <a:rPr lang="es-ES" dirty="0" smtClean="0"/>
              <a:t>); // podemos hacer que la tensión de referencia sea menor que 5V, por ejemplo 3,3 V y así conseguimos mayor precisión.</a:t>
            </a:r>
          </a:p>
        </p:txBody>
      </p:sp>
    </p:spTree>
    <p:extLst>
      <p:ext uri="{BB962C8B-B14F-4D97-AF65-F5344CB8AC3E}">
        <p14:creationId xmlns:p14="http://schemas.microsoft.com/office/powerpoint/2010/main" val="39830574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Otras Funciones de la librería Arduino</a:t>
            </a:r>
            <a:endParaRPr lang="es-ES" dirty="0"/>
          </a:p>
        </p:txBody>
      </p:sp>
      <p:sp>
        <p:nvSpPr>
          <p:cNvPr id="3" name="Marcador de contenido 2"/>
          <p:cNvSpPr>
            <a:spLocks noGrp="1"/>
          </p:cNvSpPr>
          <p:nvPr>
            <p:ph idx="1"/>
          </p:nvPr>
        </p:nvSpPr>
        <p:spPr>
          <a:xfrm>
            <a:off x="581192" y="2228003"/>
            <a:ext cx="7989752" cy="3145275"/>
          </a:xfrm>
        </p:spPr>
        <p:txBody>
          <a:bodyPr/>
          <a:lstStyle/>
          <a:p>
            <a:r>
              <a:rPr lang="es-ES" dirty="0" err="1" smtClean="0"/>
              <a:t>tone</a:t>
            </a:r>
            <a:r>
              <a:rPr lang="es-ES" dirty="0" smtClean="0"/>
              <a:t>(pin, frecuencia); // Escribe un pulso a la frecuencia indicada con un ciclo de trabajo del 50%</a:t>
            </a:r>
          </a:p>
          <a:p>
            <a:r>
              <a:rPr lang="es-ES" dirty="0" err="1" smtClean="0"/>
              <a:t>duracion_pulso</a:t>
            </a:r>
            <a:r>
              <a:rPr lang="es-ES" dirty="0" smtClean="0"/>
              <a:t>=</a:t>
            </a:r>
            <a:r>
              <a:rPr lang="es-ES" dirty="0" err="1" smtClean="0"/>
              <a:t>pulseIn</a:t>
            </a:r>
            <a:r>
              <a:rPr lang="es-ES" dirty="0" smtClean="0"/>
              <a:t>(pin, valor); //detecta un pulso y devuelve la duración</a:t>
            </a:r>
          </a:p>
          <a:p>
            <a:r>
              <a:rPr lang="es-ES" dirty="0" err="1" smtClean="0"/>
              <a:t>randomseed</a:t>
            </a:r>
            <a:r>
              <a:rPr lang="es-ES" dirty="0" smtClean="0"/>
              <a:t>();</a:t>
            </a:r>
          </a:p>
          <a:p>
            <a:r>
              <a:rPr lang="es-ES" dirty="0" err="1"/>
              <a:t>r</a:t>
            </a:r>
            <a:r>
              <a:rPr lang="es-ES" dirty="0" err="1" smtClean="0"/>
              <a:t>andom</a:t>
            </a:r>
            <a:r>
              <a:rPr lang="es-ES" dirty="0" smtClean="0"/>
              <a:t>();</a:t>
            </a:r>
          </a:p>
          <a:p>
            <a:endParaRPr lang="es-ES" dirty="0" smtClean="0"/>
          </a:p>
          <a:p>
            <a:endParaRPr lang="es-ES" dirty="0" smtClean="0"/>
          </a:p>
          <a:p>
            <a:endParaRPr lang="es-ES" dirty="0"/>
          </a:p>
        </p:txBody>
      </p:sp>
      <p:sp>
        <p:nvSpPr>
          <p:cNvPr id="4" name="Rectángulo 3"/>
          <p:cNvSpPr/>
          <p:nvPr/>
        </p:nvSpPr>
        <p:spPr>
          <a:xfrm>
            <a:off x="470694" y="5830478"/>
            <a:ext cx="8210747" cy="509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https://www.arduino.cc/en/Reference/HomePage</a:t>
            </a:r>
          </a:p>
        </p:txBody>
      </p:sp>
    </p:spTree>
    <p:extLst>
      <p:ext uri="{BB962C8B-B14F-4D97-AF65-F5344CB8AC3E}">
        <p14:creationId xmlns:p14="http://schemas.microsoft.com/office/powerpoint/2010/main" val="13024269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variables</a:t>
            </a:r>
            <a:endParaRPr lang="es-ES" dirty="0"/>
          </a:p>
        </p:txBody>
      </p:sp>
      <p:sp>
        <p:nvSpPr>
          <p:cNvPr id="3" name="Marcador de contenido 2"/>
          <p:cNvSpPr>
            <a:spLocks noGrp="1"/>
          </p:cNvSpPr>
          <p:nvPr>
            <p:ph idx="1"/>
          </p:nvPr>
        </p:nvSpPr>
        <p:spPr/>
        <p:txBody>
          <a:bodyPr/>
          <a:lstStyle/>
          <a:p>
            <a:r>
              <a:rPr lang="es-ES" dirty="0" smtClean="0"/>
              <a:t>Tipos elementales de variables</a:t>
            </a:r>
          </a:p>
          <a:p>
            <a:r>
              <a:rPr lang="es-ES" dirty="0" err="1"/>
              <a:t>Arrays</a:t>
            </a:r>
            <a:r>
              <a:rPr lang="es-ES" dirty="0"/>
              <a:t> y matrices</a:t>
            </a:r>
          </a:p>
          <a:p>
            <a:r>
              <a:rPr lang="es-ES" dirty="0" smtClean="0"/>
              <a:t>Ámbito: Variables locales, globales y estáticas</a:t>
            </a:r>
          </a:p>
          <a:p>
            <a:r>
              <a:rPr lang="es-ES" dirty="0" smtClean="0"/>
              <a:t>Clase, objeto, miembro</a:t>
            </a:r>
          </a:p>
        </p:txBody>
      </p:sp>
    </p:spTree>
    <p:extLst>
      <p:ext uri="{BB962C8B-B14F-4D97-AF65-F5344CB8AC3E}">
        <p14:creationId xmlns:p14="http://schemas.microsoft.com/office/powerpoint/2010/main" val="9655497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Estructuras de control</a:t>
            </a:r>
            <a:br>
              <a:rPr lang="es-ES" dirty="0" smtClean="0"/>
            </a:br>
            <a:endParaRPr lang="es-ES" dirty="0"/>
          </a:p>
        </p:txBody>
      </p:sp>
      <p:sp>
        <p:nvSpPr>
          <p:cNvPr id="3" name="Marcador de contenido 2"/>
          <p:cNvSpPr>
            <a:spLocks noGrp="1"/>
          </p:cNvSpPr>
          <p:nvPr>
            <p:ph idx="1"/>
          </p:nvPr>
        </p:nvSpPr>
        <p:spPr/>
        <p:txBody>
          <a:bodyPr/>
          <a:lstStyle/>
          <a:p>
            <a:r>
              <a:rPr lang="es-ES" dirty="0" err="1"/>
              <a:t>i</a:t>
            </a:r>
            <a:r>
              <a:rPr lang="es-ES" dirty="0" err="1" smtClean="0"/>
              <a:t>f</a:t>
            </a:r>
            <a:r>
              <a:rPr lang="es-ES" dirty="0" smtClean="0"/>
              <a:t> () </a:t>
            </a:r>
            <a:r>
              <a:rPr lang="es-ES" dirty="0" err="1" smtClean="0"/>
              <a:t>else</a:t>
            </a:r>
            <a:r>
              <a:rPr lang="es-ES" dirty="0" smtClean="0"/>
              <a:t> {}</a:t>
            </a:r>
          </a:p>
          <a:p>
            <a:r>
              <a:rPr lang="es-ES" dirty="0" err="1" smtClean="0"/>
              <a:t>while</a:t>
            </a:r>
            <a:r>
              <a:rPr lang="es-ES" dirty="0" smtClean="0"/>
              <a:t> () {….; </a:t>
            </a:r>
            <a:r>
              <a:rPr lang="es-ES" dirty="0" err="1" smtClean="0"/>
              <a:t>continue</a:t>
            </a:r>
            <a:r>
              <a:rPr lang="es-ES" dirty="0" smtClean="0"/>
              <a:t>; break; } </a:t>
            </a:r>
          </a:p>
          <a:p>
            <a:r>
              <a:rPr lang="es-ES" dirty="0"/>
              <a:t>d</a:t>
            </a:r>
            <a:r>
              <a:rPr lang="es-ES" dirty="0" smtClean="0"/>
              <a:t>o {} </a:t>
            </a:r>
            <a:r>
              <a:rPr lang="es-ES" dirty="0" err="1" smtClean="0"/>
              <a:t>while</a:t>
            </a:r>
            <a:r>
              <a:rPr lang="es-ES" dirty="0" smtClean="0"/>
              <a:t>(); </a:t>
            </a:r>
          </a:p>
          <a:p>
            <a:r>
              <a:rPr lang="es-ES" dirty="0" err="1" smtClean="0"/>
              <a:t>for</a:t>
            </a:r>
            <a:r>
              <a:rPr lang="es-ES" dirty="0" smtClean="0"/>
              <a:t> (  ;  ; ) { }</a:t>
            </a:r>
          </a:p>
          <a:p>
            <a:r>
              <a:rPr lang="es-ES" dirty="0" err="1" smtClean="0"/>
              <a:t>switch</a:t>
            </a:r>
            <a:r>
              <a:rPr lang="es-ES" dirty="0" smtClean="0"/>
              <a:t> () {case: break; default: break;}</a:t>
            </a:r>
          </a:p>
          <a:p>
            <a:endParaRPr lang="es-ES" dirty="0"/>
          </a:p>
        </p:txBody>
      </p:sp>
    </p:spTree>
    <p:extLst>
      <p:ext uri="{BB962C8B-B14F-4D97-AF65-F5344CB8AC3E}">
        <p14:creationId xmlns:p14="http://schemas.microsoft.com/office/powerpoint/2010/main" val="2109004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Librerías</a:t>
            </a:r>
            <a:endParaRPr lang="es-ES" dirty="0"/>
          </a:p>
        </p:txBody>
      </p:sp>
      <p:sp>
        <p:nvSpPr>
          <p:cNvPr id="3" name="Marcador de contenido 2"/>
          <p:cNvSpPr>
            <a:spLocks noGrp="1"/>
          </p:cNvSpPr>
          <p:nvPr>
            <p:ph idx="1"/>
          </p:nvPr>
        </p:nvSpPr>
        <p:spPr/>
        <p:txBody>
          <a:bodyPr anchor="t"/>
          <a:lstStyle/>
          <a:p>
            <a:r>
              <a:rPr lang="es-ES" dirty="0"/>
              <a:t>La librería de Arduino ya </a:t>
            </a:r>
            <a:r>
              <a:rPr lang="es-ES" dirty="0" smtClean="0"/>
              <a:t>viene </a:t>
            </a:r>
            <a:r>
              <a:rPr lang="es-ES" dirty="0"/>
              <a:t>embebidas en el lenguaje y no han que incluirla ni importarla.</a:t>
            </a:r>
          </a:p>
          <a:p>
            <a:r>
              <a:rPr lang="es-ES" dirty="0"/>
              <a:t>Existe una gran comunidad de programadores que hacen librerías que puedes incluir y que son trozos de programas reusables que permiten hacer cosas complejas</a:t>
            </a:r>
          </a:p>
          <a:p>
            <a:r>
              <a:rPr lang="es-ES" dirty="0"/>
              <a:t>Tu puedes hacer tus propias librerías si quieres. </a:t>
            </a:r>
            <a:endParaRPr lang="es-ES" dirty="0" smtClean="0"/>
          </a:p>
          <a:p>
            <a:r>
              <a:rPr lang="es-ES" dirty="0" smtClean="0"/>
              <a:t>Librerías comunes que vienen con Arduino:</a:t>
            </a:r>
          </a:p>
          <a:p>
            <a:pPr lvl="3"/>
            <a:r>
              <a:rPr lang="es-ES" dirty="0" smtClean="0"/>
              <a:t>Servo, </a:t>
            </a:r>
            <a:r>
              <a:rPr lang="es-ES" dirty="0" err="1" smtClean="0"/>
              <a:t>Stepper</a:t>
            </a:r>
            <a:r>
              <a:rPr lang="es-ES" dirty="0" smtClean="0"/>
              <a:t>, </a:t>
            </a:r>
            <a:r>
              <a:rPr lang="es-ES" dirty="0" err="1" smtClean="0"/>
              <a:t>Firmata</a:t>
            </a:r>
            <a:r>
              <a:rPr lang="es-ES" dirty="0" smtClean="0"/>
              <a:t>, </a:t>
            </a:r>
            <a:r>
              <a:rPr lang="es-ES" dirty="0" err="1" smtClean="0"/>
              <a:t>Wire</a:t>
            </a:r>
            <a:r>
              <a:rPr lang="es-ES" dirty="0" smtClean="0"/>
              <a:t>, </a:t>
            </a:r>
          </a:p>
          <a:p>
            <a:pPr lvl="3"/>
            <a:endParaRPr lang="es-ES" dirty="0"/>
          </a:p>
          <a:p>
            <a:endParaRPr lang="es-ES" dirty="0" smtClean="0"/>
          </a:p>
          <a:p>
            <a:endParaRPr lang="es-ES" dirty="0"/>
          </a:p>
          <a:p>
            <a:endParaRPr lang="es-ES" dirty="0"/>
          </a:p>
        </p:txBody>
      </p:sp>
    </p:spTree>
    <p:extLst>
      <p:ext uri="{BB962C8B-B14F-4D97-AF65-F5344CB8AC3E}">
        <p14:creationId xmlns:p14="http://schemas.microsoft.com/office/powerpoint/2010/main" val="3757398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Anatomía de un </a:t>
            </a:r>
            <a:r>
              <a:rPr lang="es-ES" dirty="0" err="1" smtClean="0"/>
              <a:t>arduino</a:t>
            </a:r>
            <a:endParaRPr lang="es-ES" dirty="0"/>
          </a:p>
        </p:txBody>
      </p:sp>
      <p:pic>
        <p:nvPicPr>
          <p:cNvPr id="4" name="Imagen 3"/>
          <p:cNvPicPr>
            <a:picLocks noChangeAspect="1"/>
          </p:cNvPicPr>
          <p:nvPr/>
        </p:nvPicPr>
        <p:blipFill>
          <a:blip r:embed="rId2"/>
          <a:stretch>
            <a:fillRect/>
          </a:stretch>
        </p:blipFill>
        <p:spPr>
          <a:xfrm>
            <a:off x="549994" y="2091721"/>
            <a:ext cx="8113239" cy="4385333"/>
          </a:xfrm>
          <a:prstGeom prst="rect">
            <a:avLst/>
          </a:prstGeom>
        </p:spPr>
      </p:pic>
    </p:spTree>
    <p:extLst>
      <p:ext uri="{BB962C8B-B14F-4D97-AF65-F5344CB8AC3E}">
        <p14:creationId xmlns:p14="http://schemas.microsoft.com/office/powerpoint/2010/main" val="2054407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AL LIO…… </a:t>
            </a:r>
            <a:endParaRPr lang="es-ES" dirty="0"/>
          </a:p>
        </p:txBody>
      </p:sp>
      <p:sp>
        <p:nvSpPr>
          <p:cNvPr id="3" name="Marcador de contenido 2"/>
          <p:cNvSpPr>
            <a:spLocks noGrp="1"/>
          </p:cNvSpPr>
          <p:nvPr>
            <p:ph idx="1"/>
          </p:nvPr>
        </p:nvSpPr>
        <p:spPr>
          <a:xfrm>
            <a:off x="2526378" y="2350552"/>
            <a:ext cx="5995447" cy="3145275"/>
          </a:xfrm>
        </p:spPr>
        <p:txBody>
          <a:bodyPr>
            <a:normAutofit fontScale="77500" lnSpcReduction="20000"/>
          </a:bodyPr>
          <a:lstStyle/>
          <a:p>
            <a:r>
              <a:rPr lang="es-ES" dirty="0" smtClean="0"/>
              <a:t>Para empezar vamos a hacer un mini proyecto en el que encenderemos unos </a:t>
            </a:r>
            <a:r>
              <a:rPr lang="es-ES" dirty="0" err="1" smtClean="0"/>
              <a:t>led</a:t>
            </a:r>
            <a:r>
              <a:rPr lang="es-ES" dirty="0" smtClean="0"/>
              <a:t> de distintas maneras. La inteligencia la pone el Arduino. </a:t>
            </a:r>
          </a:p>
          <a:p>
            <a:r>
              <a:rPr lang="es-ES" dirty="0" smtClean="0"/>
              <a:t>Usaremos cables a modo de interruptor.</a:t>
            </a:r>
          </a:p>
          <a:p>
            <a:r>
              <a:rPr lang="es-ES" dirty="0" smtClean="0"/>
              <a:t>Necesitamos:</a:t>
            </a:r>
          </a:p>
          <a:p>
            <a:pPr lvl="1"/>
            <a:r>
              <a:rPr lang="es-ES" dirty="0" smtClean="0"/>
              <a:t>1 Ordenador con puerto USB y el entorno de programación de </a:t>
            </a:r>
            <a:r>
              <a:rPr lang="es-ES" dirty="0" err="1" smtClean="0"/>
              <a:t>Arduino</a:t>
            </a:r>
            <a:r>
              <a:rPr lang="es-ES" dirty="0" smtClean="0"/>
              <a:t> instalado. </a:t>
            </a:r>
          </a:p>
          <a:p>
            <a:pPr lvl="1"/>
            <a:r>
              <a:rPr lang="es-ES" dirty="0"/>
              <a:t>1</a:t>
            </a:r>
            <a:r>
              <a:rPr lang="es-ES" dirty="0" smtClean="0"/>
              <a:t> placa </a:t>
            </a:r>
            <a:r>
              <a:rPr lang="es-ES" dirty="0" err="1" smtClean="0"/>
              <a:t>Arduino</a:t>
            </a:r>
            <a:endParaRPr lang="es-ES" dirty="0" smtClean="0"/>
          </a:p>
          <a:p>
            <a:pPr lvl="1"/>
            <a:r>
              <a:rPr lang="es-ES" dirty="0" smtClean="0"/>
              <a:t>Un cable USB para conectar el </a:t>
            </a:r>
            <a:r>
              <a:rPr lang="es-ES" dirty="0" err="1" smtClean="0"/>
              <a:t>Arduino</a:t>
            </a:r>
            <a:r>
              <a:rPr lang="es-ES" dirty="0" smtClean="0"/>
              <a:t> al ordenador, alimentarlo y enviarle el programa. </a:t>
            </a:r>
          </a:p>
          <a:p>
            <a:pPr lvl="1"/>
            <a:r>
              <a:rPr lang="es-ES" dirty="0" smtClean="0"/>
              <a:t>Una </a:t>
            </a:r>
            <a:r>
              <a:rPr lang="es-ES" dirty="0" err="1" smtClean="0"/>
              <a:t>protoboard</a:t>
            </a:r>
            <a:r>
              <a:rPr lang="es-ES" dirty="0" smtClean="0"/>
              <a:t> para conectar los componentes electrónicos sin necesidad de soldar. </a:t>
            </a:r>
          </a:p>
          <a:p>
            <a:pPr lvl="1"/>
            <a:r>
              <a:rPr lang="es-ES" dirty="0" smtClean="0"/>
              <a:t>Cablecillos, dos </a:t>
            </a:r>
            <a:r>
              <a:rPr lang="es-ES" dirty="0" err="1" smtClean="0"/>
              <a:t>leds</a:t>
            </a:r>
            <a:r>
              <a:rPr lang="es-ES" dirty="0" smtClean="0"/>
              <a:t>, dos resistencias.</a:t>
            </a:r>
            <a:endParaRPr lang="es-ES" dirty="0"/>
          </a:p>
        </p:txBody>
      </p:sp>
      <p:pic>
        <p:nvPicPr>
          <p:cNvPr id="4100" name="Picture 4" descr="http://1.bp.blogspot.com/-A_N3D0PWDOY/UZehm5ynesI/AAAAAAAAB7Y/mCj4NMRGgZs/s1600/arduino_uno_med01.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9907" r="89907"/>
                    </a14:imgEffect>
                  </a14:imgLayer>
                </a14:imgProps>
              </a:ext>
              <a:ext uri="{28A0092B-C50C-407E-A947-70E740481C1C}">
                <a14:useLocalDpi xmlns:a14="http://schemas.microsoft.com/office/drawing/2010/main" val="0"/>
              </a:ext>
            </a:extLst>
          </a:blip>
          <a:srcRect/>
          <a:stretch>
            <a:fillRect/>
          </a:stretch>
        </p:blipFill>
        <p:spPr bwMode="auto">
          <a:xfrm>
            <a:off x="249035" y="2543386"/>
            <a:ext cx="2587625" cy="16928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to 8"/>
          <p:cNvGraphicFramePr>
            <a:graphicFrameLocks noChangeAspect="1"/>
          </p:cNvGraphicFramePr>
          <p:nvPr>
            <p:extLst>
              <p:ext uri="{D42A27DB-BD31-4B8C-83A1-F6EECF244321}">
                <p14:modId xmlns:p14="http://schemas.microsoft.com/office/powerpoint/2010/main" val="2087816097"/>
              </p:ext>
            </p:extLst>
          </p:nvPr>
        </p:nvGraphicFramePr>
        <p:xfrm>
          <a:off x="455617" y="4731978"/>
          <a:ext cx="2230487" cy="1798045"/>
        </p:xfrm>
        <a:graphic>
          <a:graphicData uri="http://schemas.openxmlformats.org/presentationml/2006/ole">
            <mc:AlternateContent xmlns:mc="http://schemas.openxmlformats.org/markup-compatibility/2006">
              <mc:Choice xmlns:v="urn:schemas-microsoft-com:vml" Requires="v">
                <p:oleObj spid="_x0000_s4154" r:id="rId5" imgW="9955440" imgH="8025120" progId="">
                  <p:embed/>
                </p:oleObj>
              </mc:Choice>
              <mc:Fallback>
                <p:oleObj r:id="rId5" imgW="9955440" imgH="8025120" progId="">
                  <p:embed/>
                  <p:pic>
                    <p:nvPicPr>
                      <p:cNvPr id="0" name=""/>
                      <p:cNvPicPr/>
                      <p:nvPr/>
                    </p:nvPicPr>
                    <p:blipFill>
                      <a:blip r:embed="rId6"/>
                      <a:stretch>
                        <a:fillRect/>
                      </a:stretch>
                    </p:blipFill>
                    <p:spPr>
                      <a:xfrm>
                        <a:off x="455617" y="4731978"/>
                        <a:ext cx="2230487" cy="1798045"/>
                      </a:xfrm>
                      <a:prstGeom prst="rect">
                        <a:avLst/>
                      </a:prstGeom>
                    </p:spPr>
                  </p:pic>
                </p:oleObj>
              </mc:Fallback>
            </mc:AlternateContent>
          </a:graphicData>
        </a:graphic>
      </p:graphicFrame>
      <p:pic>
        <p:nvPicPr>
          <p:cNvPr id="4103" name="Picture 7" descr="http://upload.wikimedia.org/wikipedia/commons/e/e9/Red_led_x5.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9209" y="5314841"/>
            <a:ext cx="1368865" cy="1026649"/>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http://img.directindustry.es/images_di/photo-g/resistencias-pelicula-metalica-34786-2945241.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0078" y="4984721"/>
            <a:ext cx="2305869" cy="166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357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Pasos a seguir</a:t>
            </a:r>
            <a:endParaRPr lang="es-ES" dirty="0"/>
          </a:p>
        </p:txBody>
      </p:sp>
      <p:sp>
        <p:nvSpPr>
          <p:cNvPr id="3" name="Marcador de contenido 2"/>
          <p:cNvSpPr>
            <a:spLocks noGrp="1"/>
          </p:cNvSpPr>
          <p:nvPr>
            <p:ph idx="1"/>
          </p:nvPr>
        </p:nvSpPr>
        <p:spPr/>
        <p:txBody>
          <a:bodyPr>
            <a:normAutofit/>
          </a:bodyPr>
          <a:lstStyle/>
          <a:p>
            <a:r>
              <a:rPr lang="es-ES" dirty="0" smtClean="0"/>
              <a:t>Instalar el IDE de </a:t>
            </a:r>
            <a:r>
              <a:rPr lang="es-ES" dirty="0" err="1" smtClean="0"/>
              <a:t>Arduino</a:t>
            </a:r>
            <a:r>
              <a:rPr lang="es-ES" dirty="0" smtClean="0"/>
              <a:t>.  Es un entorno de desarrollo basado en el de </a:t>
            </a:r>
            <a:r>
              <a:rPr lang="es-ES" dirty="0"/>
              <a:t>P</a:t>
            </a:r>
            <a:r>
              <a:rPr lang="es-ES" dirty="0" smtClean="0"/>
              <a:t>rocessing, pero el lenguaje no es </a:t>
            </a:r>
            <a:r>
              <a:rPr lang="es-ES" dirty="0"/>
              <a:t>P</a:t>
            </a:r>
            <a:r>
              <a:rPr lang="es-ES" dirty="0" smtClean="0"/>
              <a:t>rocessing (basado en Java) sino Wiring (basado en </a:t>
            </a:r>
            <a:r>
              <a:rPr lang="es-ES" dirty="0"/>
              <a:t>C</a:t>
            </a:r>
            <a:r>
              <a:rPr lang="es-ES" dirty="0" smtClean="0"/>
              <a:t>++)</a:t>
            </a:r>
            <a:endParaRPr lang="es-ES" b="1" dirty="0" smtClean="0"/>
          </a:p>
          <a:p>
            <a:r>
              <a:rPr lang="es-ES" dirty="0" smtClean="0"/>
              <a:t>Enchufar el Arduino, mediante el cable USB</a:t>
            </a:r>
          </a:p>
          <a:p>
            <a:r>
              <a:rPr lang="es-ES" dirty="0" smtClean="0"/>
              <a:t>Seleccionar en el IDE el tipo de placa y el puerto. Verificar que se hayan instalado bien los drivers de </a:t>
            </a:r>
            <a:r>
              <a:rPr lang="es-ES" dirty="0" err="1" smtClean="0"/>
              <a:t>Arduino</a:t>
            </a:r>
            <a:r>
              <a:rPr lang="es-ES" dirty="0" smtClean="0"/>
              <a:t>. </a:t>
            </a:r>
          </a:p>
          <a:p>
            <a:r>
              <a:rPr lang="es-ES" dirty="0" smtClean="0"/>
              <a:t>Montar el circuito, verificando que a los componentes no les van a llegar corrientes superiores a las soportadas. </a:t>
            </a:r>
          </a:p>
          <a:p>
            <a:r>
              <a:rPr lang="es-ES" dirty="0" smtClean="0"/>
              <a:t>Programar en el IDE y cargar el programa en </a:t>
            </a:r>
            <a:r>
              <a:rPr lang="es-ES" dirty="0" err="1" smtClean="0"/>
              <a:t>Arduino</a:t>
            </a:r>
            <a:r>
              <a:rPr lang="es-ES" dirty="0" smtClean="0"/>
              <a:t> y listo…. Ya tenemos por donde empezar……</a:t>
            </a:r>
            <a:endParaRPr lang="es-ES" dirty="0"/>
          </a:p>
        </p:txBody>
      </p:sp>
    </p:spTree>
    <p:extLst>
      <p:ext uri="{BB962C8B-B14F-4D97-AF65-F5344CB8AC3E}">
        <p14:creationId xmlns:p14="http://schemas.microsoft.com/office/powerpoint/2010/main" val="1689878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Programando….</a:t>
            </a:r>
            <a:endParaRPr lang="es-ES" dirty="0"/>
          </a:p>
        </p:txBody>
      </p:sp>
      <p:pic>
        <p:nvPicPr>
          <p:cNvPr id="6146" name="Picture 2" descr="http://arduino.cc/en/uploads/Guide/Arduino1Blink.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9978" y="1958118"/>
            <a:ext cx="4689799" cy="498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116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Montando el circuito</a:t>
            </a:r>
            <a:endParaRPr lang="es-ES" dirty="0"/>
          </a:p>
        </p:txBody>
      </p:sp>
      <p:sp>
        <p:nvSpPr>
          <p:cNvPr id="5" name="Rectángulo 4"/>
          <p:cNvSpPr/>
          <p:nvPr/>
        </p:nvSpPr>
        <p:spPr>
          <a:xfrm>
            <a:off x="590218" y="6320170"/>
            <a:ext cx="7816135" cy="300082"/>
          </a:xfrm>
          <a:prstGeom prst="rect">
            <a:avLst/>
          </a:prstGeom>
        </p:spPr>
        <p:txBody>
          <a:bodyPr wrap="square">
            <a:spAutoFit/>
          </a:bodyPr>
          <a:lstStyle/>
          <a:p>
            <a:r>
              <a:rPr lang="es-ES" sz="1350" dirty="0" smtClean="0">
                <a:solidFill>
                  <a:schemeClr val="accent3">
                    <a:lumMod val="60000"/>
                    <a:lumOff val="40000"/>
                  </a:schemeClr>
                </a:solidFill>
              </a:rPr>
              <a:t>Esquema realizado con el software </a:t>
            </a:r>
            <a:r>
              <a:rPr lang="es-ES" sz="1350" dirty="0" err="1" smtClean="0">
                <a:solidFill>
                  <a:schemeClr val="accent3">
                    <a:lumMod val="60000"/>
                    <a:lumOff val="40000"/>
                  </a:schemeClr>
                </a:solidFill>
              </a:rPr>
              <a:t>fritzing</a:t>
            </a:r>
            <a:r>
              <a:rPr lang="es-ES" sz="1350" dirty="0" smtClean="0">
                <a:solidFill>
                  <a:schemeClr val="accent3">
                    <a:lumMod val="60000"/>
                    <a:lumOff val="40000"/>
                  </a:schemeClr>
                </a:solidFill>
              </a:rPr>
              <a:t> </a:t>
            </a:r>
            <a:endParaRPr lang="es-ES" sz="1350" dirty="0">
              <a:solidFill>
                <a:schemeClr val="accent3">
                  <a:lumMod val="60000"/>
                  <a:lumOff val="40000"/>
                </a:schemeClr>
              </a:solidFill>
            </a:endParaRPr>
          </a:p>
        </p:txBody>
      </p:sp>
      <p:pic>
        <p:nvPicPr>
          <p:cNvPr id="3" name="Imagen 2"/>
          <p:cNvPicPr>
            <a:picLocks noChangeAspect="1"/>
          </p:cNvPicPr>
          <p:nvPr/>
        </p:nvPicPr>
        <p:blipFill>
          <a:blip r:embed="rId3"/>
          <a:stretch>
            <a:fillRect/>
          </a:stretch>
        </p:blipFill>
        <p:spPr>
          <a:xfrm>
            <a:off x="455233" y="2478505"/>
            <a:ext cx="8335282" cy="2873291"/>
          </a:xfrm>
          <a:prstGeom prst="rect">
            <a:avLst/>
          </a:prstGeom>
        </p:spPr>
      </p:pic>
    </p:spTree>
    <p:extLst>
      <p:ext uri="{BB962C8B-B14F-4D97-AF65-F5344CB8AC3E}">
        <p14:creationId xmlns:p14="http://schemas.microsoft.com/office/powerpoint/2010/main" val="4206561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TC103457464[[fn=Dividendo]]</Template>
  <TotalTime>0</TotalTime>
  <Words>2911</Words>
  <Application>Microsoft Office PowerPoint</Application>
  <PresentationFormat>Presentación en pantalla (4:3)</PresentationFormat>
  <Paragraphs>432</Paragraphs>
  <Slides>47</Slides>
  <Notes>1</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0</vt:i4>
      </vt:variant>
      <vt:variant>
        <vt:lpstr>Títulos de diapositiva</vt:lpstr>
      </vt:variant>
      <vt:variant>
        <vt:i4>47</vt:i4>
      </vt:variant>
    </vt:vector>
  </HeadingPairs>
  <TitlesOfParts>
    <vt:vector size="53" baseType="lpstr">
      <vt:lpstr>Arial</vt:lpstr>
      <vt:lpstr>Calibri</vt:lpstr>
      <vt:lpstr>Gill Sans MT</vt:lpstr>
      <vt:lpstr>Wingdings</vt:lpstr>
      <vt:lpstr>Wingdings 2</vt:lpstr>
      <vt:lpstr>Dividendo</vt:lpstr>
      <vt:lpstr>Introducción mínima a Arduino</vt:lpstr>
      <vt:lpstr>Aprender arduino</vt:lpstr>
      <vt:lpstr>UN MICROCONTROLADOR PARA ARTISTAS</vt:lpstr>
      <vt:lpstr>Objetos interactivos</vt:lpstr>
      <vt:lpstr>Anatomía de un arduino</vt:lpstr>
      <vt:lpstr>AL LIO…… </vt:lpstr>
      <vt:lpstr>Pasos a seguir</vt:lpstr>
      <vt:lpstr>Programando….</vt:lpstr>
      <vt:lpstr>Montando el circuito</vt:lpstr>
      <vt:lpstr>Y YA TENEMOS NUESTRA PRIMERA OBRA DE ARTE ELECTRÓNICO</vt:lpstr>
      <vt:lpstr>Para hacer todo lo que se te ocurra necesitas aprender algunas cosas mas….</vt:lpstr>
      <vt:lpstr>Pero todo eso no vale nada si no tienes cosas que contar</vt:lpstr>
      <vt:lpstr>Bibliografía, tutoriales y proyectos</vt:lpstr>
      <vt:lpstr>Tiendas         comunidades</vt:lpstr>
      <vt:lpstr>otros sistemas con micros</vt:lpstr>
      <vt:lpstr>¿qué proyecto quieres hacer?</vt:lpstr>
      <vt:lpstr>Ejemplo Minitheremin: buzzer, ldr, resistencia</vt:lpstr>
      <vt:lpstr>Minitheremin: buzzer, ldr, resistencia</vt:lpstr>
      <vt:lpstr>Minitheremin: variaciones</vt:lpstr>
      <vt:lpstr>Profundizando….</vt:lpstr>
      <vt:lpstr>Conceptos básicos de electrónica</vt:lpstr>
      <vt:lpstr>Carga, voltaje y corriente</vt:lpstr>
      <vt:lpstr>Voltaje, corriente y resistencia</vt:lpstr>
      <vt:lpstr>Leer resistores</vt:lpstr>
      <vt:lpstr>Potencia y disipación</vt:lpstr>
      <vt:lpstr>Circuitos, no son cualquier cosa</vt:lpstr>
      <vt:lpstr>Leyes de kirchHoff para circuitos</vt:lpstr>
      <vt:lpstr>semiconductores</vt:lpstr>
      <vt:lpstr>Calcular Resistencias para Diodos led</vt:lpstr>
      <vt:lpstr>Resistencias en serie, en paralelo y  divisores de tensión</vt:lpstr>
      <vt:lpstr>Símbolos electrónicos básicos</vt:lpstr>
      <vt:lpstr>Componentes electrónicos usuales</vt:lpstr>
      <vt:lpstr>Arduino: límites y especificaciones</vt:lpstr>
      <vt:lpstr>Programación básica para Arduino</vt:lpstr>
      <vt:lpstr>Lenguaje, compilador, IDE</vt:lpstr>
      <vt:lpstr>Anatomía de un programa Arduino</vt:lpstr>
      <vt:lpstr>Caja inútil: concepto</vt:lpstr>
      <vt:lpstr>Caja inútil: esquema electrico</vt:lpstr>
      <vt:lpstr>Análisis del Código de una caja inútil</vt:lpstr>
      <vt:lpstr>Caja inútil: variaciones</vt:lpstr>
      <vt:lpstr>Entradas y salidas digitales</vt:lpstr>
      <vt:lpstr>Salidas analógicas - PWM</vt:lpstr>
      <vt:lpstr>Entradas analógicas </vt:lpstr>
      <vt:lpstr>Otras Funciones de la librería Arduino</vt:lpstr>
      <vt:lpstr>variables</vt:lpstr>
      <vt:lpstr>Estructuras de control </vt:lpstr>
      <vt:lpstr>Librerías</vt:lpstr>
    </vt:vector>
  </TitlesOfParts>
  <Company>Facultad de Bellas Artes de la UCM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mínima a Arduino</dc:title>
  <dc:creator>Rosa María Bernárdez Rodríguez</dc:creator>
  <cp:lastModifiedBy>Rosa María Bernárdez Rodríguez</cp:lastModifiedBy>
  <cp:revision>118</cp:revision>
  <dcterms:created xsi:type="dcterms:W3CDTF">2014-09-26T15:37:46Z</dcterms:created>
  <dcterms:modified xsi:type="dcterms:W3CDTF">2016-02-11T07:37:27Z</dcterms:modified>
</cp:coreProperties>
</file>